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5"/>
  </p:notesMasterIdLst>
  <p:sldIdLst>
    <p:sldId id="334" r:id="rId2"/>
    <p:sldId id="256" r:id="rId3"/>
    <p:sldId id="314" r:id="rId4"/>
    <p:sldId id="318" r:id="rId5"/>
    <p:sldId id="261" r:id="rId6"/>
    <p:sldId id="312" r:id="rId7"/>
    <p:sldId id="321" r:id="rId8"/>
    <p:sldId id="265" r:id="rId9"/>
    <p:sldId id="323" r:id="rId10"/>
    <p:sldId id="324" r:id="rId11"/>
    <p:sldId id="322" r:id="rId12"/>
    <p:sldId id="325" r:id="rId13"/>
    <p:sldId id="326" r:id="rId14"/>
    <p:sldId id="328" r:id="rId15"/>
    <p:sldId id="331" r:id="rId16"/>
    <p:sldId id="330" r:id="rId17"/>
    <p:sldId id="333" r:id="rId18"/>
    <p:sldId id="332" r:id="rId19"/>
    <p:sldId id="327" r:id="rId20"/>
    <p:sldId id="269" r:id="rId21"/>
    <p:sldId id="292" r:id="rId22"/>
    <p:sldId id="335" r:id="rId23"/>
    <p:sldId id="329" r:id="rId24"/>
  </p:sldIdLst>
  <p:sldSz cx="9144000" cy="5143500" type="screen16x9"/>
  <p:notesSz cx="6858000" cy="9144000"/>
  <p:embeddedFontLst>
    <p:embeddedFont>
      <p:font typeface="Anton" panose="020B0604020202020204" charset="0"/>
      <p:regular r:id="rId26"/>
    </p:embeddedFont>
    <p:embeddedFont>
      <p:font typeface="Didact Gothic" panose="020B0604020202020204" charset="0"/>
      <p:regular r:id="rId27"/>
    </p:embeddedFont>
    <p:embeddedFont>
      <p:font typeface="DM Serif Display" panose="020B0604020202020204" charset="0"/>
      <p:regular r:id="rId28"/>
      <p:italic r:id="rId29"/>
    </p:embeddedFont>
    <p:embeddedFont>
      <p:font typeface="Algerian" panose="04020705040A02060702" pitchFamily="82" charset="0"/>
      <p:regular r:id="rId30"/>
    </p:embeddedFont>
    <p:embeddedFont>
      <p:font typeface="Archiv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755BB0-0666-4B78-844C-BB727C9743E3}">
  <a:tblStyle styleId="{9A755BB0-0666-4B78-844C-BB727C9743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394" autoAdjust="0"/>
  </p:normalViewPr>
  <p:slideViewPr>
    <p:cSldViewPr snapToGrid="0">
      <p:cViewPr varScale="1">
        <p:scale>
          <a:sx n="158" d="100"/>
          <a:sy n="158" d="100"/>
        </p:scale>
        <p:origin x="27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g>
</file>

<file path=ppt/media/image2.jpg>
</file>

<file path=ppt/media/image3.jpg>
</file>

<file path=ppt/media/image4.jpe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0479680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5ec7d1640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5ec7d1640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11256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>
          <a:extLst>
            <a:ext uri="{FF2B5EF4-FFF2-40B4-BE49-F238E27FC236}">
              <a16:creationId xmlns="" xmlns:a16="http://schemas.microsoft.com/office/drawing/2014/main" id="{C54CA78A-40A7-7BED-4204-370E04DE4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5fadf31eaf_0_42:notes">
            <a:extLst>
              <a:ext uri="{FF2B5EF4-FFF2-40B4-BE49-F238E27FC236}">
                <a16:creationId xmlns="" xmlns:a16="http://schemas.microsoft.com/office/drawing/2014/main" id="{C2BC6B62-0BCA-1D30-4E69-8324154933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5fadf31eaf_0_42:notes">
            <a:extLst>
              <a:ext uri="{FF2B5EF4-FFF2-40B4-BE49-F238E27FC236}">
                <a16:creationId xmlns="" xmlns:a16="http://schemas.microsoft.com/office/drawing/2014/main" id="{240F614D-741D-5187-B7CD-DB48108002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7706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>
          <a:extLst>
            <a:ext uri="{FF2B5EF4-FFF2-40B4-BE49-F238E27FC236}">
              <a16:creationId xmlns="" xmlns:a16="http://schemas.microsoft.com/office/drawing/2014/main" id="{1A48A787-96A5-8F8A-2F27-B23C700F2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5fadf31eaf_0_42:notes">
            <a:extLst>
              <a:ext uri="{FF2B5EF4-FFF2-40B4-BE49-F238E27FC236}">
                <a16:creationId xmlns="" xmlns:a16="http://schemas.microsoft.com/office/drawing/2014/main" id="{D86446E1-BF8F-5FD9-7604-0FD8CF1963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5fadf31eaf_0_42:notes">
            <a:extLst>
              <a:ext uri="{FF2B5EF4-FFF2-40B4-BE49-F238E27FC236}">
                <a16:creationId xmlns="" xmlns:a16="http://schemas.microsoft.com/office/drawing/2014/main" id="{652582F1-09FA-A0F3-C327-3C292FDF58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196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>
          <a:extLst>
            <a:ext uri="{FF2B5EF4-FFF2-40B4-BE49-F238E27FC236}">
              <a16:creationId xmlns="" xmlns:a16="http://schemas.microsoft.com/office/drawing/2014/main" id="{101655FB-EF79-DB68-D560-C93A7F45D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5fadf31eaf_0_42:notes">
            <a:extLst>
              <a:ext uri="{FF2B5EF4-FFF2-40B4-BE49-F238E27FC236}">
                <a16:creationId xmlns="" xmlns:a16="http://schemas.microsoft.com/office/drawing/2014/main" id="{1ABE6D14-5D6E-0A28-B428-57BFAAB663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5fadf31eaf_0_42:notes">
            <a:extLst>
              <a:ext uri="{FF2B5EF4-FFF2-40B4-BE49-F238E27FC236}">
                <a16:creationId xmlns="" xmlns:a16="http://schemas.microsoft.com/office/drawing/2014/main" id="{703686A7-3FE5-4EC0-513F-0195C67C17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04349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>
          <a:extLst>
            <a:ext uri="{FF2B5EF4-FFF2-40B4-BE49-F238E27FC236}">
              <a16:creationId xmlns="" xmlns:a16="http://schemas.microsoft.com/office/drawing/2014/main" id="{8FA81C8F-3272-C0A7-5D0A-56EF637FB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5fadf31eaf_0_42:notes">
            <a:extLst>
              <a:ext uri="{FF2B5EF4-FFF2-40B4-BE49-F238E27FC236}">
                <a16:creationId xmlns="" xmlns:a16="http://schemas.microsoft.com/office/drawing/2014/main" id="{771DD318-3BB6-1639-636B-4C3860BDB3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5fadf31eaf_0_42:notes">
            <a:extLst>
              <a:ext uri="{FF2B5EF4-FFF2-40B4-BE49-F238E27FC236}">
                <a16:creationId xmlns="" xmlns:a16="http://schemas.microsoft.com/office/drawing/2014/main" id="{DD1C3157-283D-A07C-59D8-938DCCE080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20672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>
          <a:extLst>
            <a:ext uri="{FF2B5EF4-FFF2-40B4-BE49-F238E27FC236}">
              <a16:creationId xmlns="" xmlns:a16="http://schemas.microsoft.com/office/drawing/2014/main" id="{F774F2E0-B26C-D121-C071-67F3A0155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5f7274e3f1_0_29:notes">
            <a:extLst>
              <a:ext uri="{FF2B5EF4-FFF2-40B4-BE49-F238E27FC236}">
                <a16:creationId xmlns="" xmlns:a16="http://schemas.microsoft.com/office/drawing/2014/main" id="{E7B7A645-3400-44A0-08F5-2738111B16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25f7274e3f1_0_29:notes">
            <a:extLst>
              <a:ext uri="{FF2B5EF4-FFF2-40B4-BE49-F238E27FC236}">
                <a16:creationId xmlns="" xmlns:a16="http://schemas.microsoft.com/office/drawing/2014/main" id="{BF3F239F-C910-584C-2A1C-767B06F65C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95676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>
          <a:extLst>
            <a:ext uri="{FF2B5EF4-FFF2-40B4-BE49-F238E27FC236}">
              <a16:creationId xmlns="" xmlns:a16="http://schemas.microsoft.com/office/drawing/2014/main" id="{1F6A3BAB-9BCC-BB48-75F8-8EB62F5F1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5f7274e3f1_0_29:notes">
            <a:extLst>
              <a:ext uri="{FF2B5EF4-FFF2-40B4-BE49-F238E27FC236}">
                <a16:creationId xmlns="" xmlns:a16="http://schemas.microsoft.com/office/drawing/2014/main" id="{360EF918-FC0F-54FF-FF7D-395F3A1128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25f7274e3f1_0_29:notes">
            <a:extLst>
              <a:ext uri="{FF2B5EF4-FFF2-40B4-BE49-F238E27FC236}">
                <a16:creationId xmlns="" xmlns:a16="http://schemas.microsoft.com/office/drawing/2014/main" id="{2763DC0D-25A4-DCAA-C490-FD693A2998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05491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>
          <a:extLst>
            <a:ext uri="{FF2B5EF4-FFF2-40B4-BE49-F238E27FC236}">
              <a16:creationId xmlns="" xmlns:a16="http://schemas.microsoft.com/office/drawing/2014/main" id="{574FDA17-924F-062C-71E9-2BD8A3EE2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5f7274e3f1_0_29:notes">
            <a:extLst>
              <a:ext uri="{FF2B5EF4-FFF2-40B4-BE49-F238E27FC236}">
                <a16:creationId xmlns="" xmlns:a16="http://schemas.microsoft.com/office/drawing/2014/main" id="{A02578C3-C50D-D3ED-4477-BFFF3BAECC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25f7274e3f1_0_29:notes">
            <a:extLst>
              <a:ext uri="{FF2B5EF4-FFF2-40B4-BE49-F238E27FC236}">
                <a16:creationId xmlns="" xmlns:a16="http://schemas.microsoft.com/office/drawing/2014/main" id="{EA16BE6A-8485-9109-932B-266F6B9105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24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>
          <a:extLst>
            <a:ext uri="{FF2B5EF4-FFF2-40B4-BE49-F238E27FC236}">
              <a16:creationId xmlns="" xmlns:a16="http://schemas.microsoft.com/office/drawing/2014/main" id="{C3EF3ED0-8FDC-3C0E-E71C-34D5C4B7D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5f7274e3f1_0_29:notes">
            <a:extLst>
              <a:ext uri="{FF2B5EF4-FFF2-40B4-BE49-F238E27FC236}">
                <a16:creationId xmlns="" xmlns:a16="http://schemas.microsoft.com/office/drawing/2014/main" id="{6F87A068-5E6E-27F9-0851-DBE269085D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25f7274e3f1_0_29:notes">
            <a:extLst>
              <a:ext uri="{FF2B5EF4-FFF2-40B4-BE49-F238E27FC236}">
                <a16:creationId xmlns="" xmlns:a16="http://schemas.microsoft.com/office/drawing/2014/main" id="{B84A8B87-85B0-FFD9-3448-E1744FFEB3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8724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>
          <a:extLst>
            <a:ext uri="{FF2B5EF4-FFF2-40B4-BE49-F238E27FC236}">
              <a16:creationId xmlns="" xmlns:a16="http://schemas.microsoft.com/office/drawing/2014/main" id="{DFBC8B3C-7FB1-5E58-74C0-61E3D0185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5fadf31eaf_0_42:notes">
            <a:extLst>
              <a:ext uri="{FF2B5EF4-FFF2-40B4-BE49-F238E27FC236}">
                <a16:creationId xmlns="" xmlns:a16="http://schemas.microsoft.com/office/drawing/2014/main" id="{2A616424-E343-16F1-1E97-EDC38CEA63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5fadf31eaf_0_42:notes">
            <a:extLst>
              <a:ext uri="{FF2B5EF4-FFF2-40B4-BE49-F238E27FC236}">
                <a16:creationId xmlns="" xmlns:a16="http://schemas.microsoft.com/office/drawing/2014/main" id="{8A13B710-F123-24E4-CDCC-E04C222663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4742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5fadf31eaf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5fadf31eaf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6095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>
          <a:extLst>
            <a:ext uri="{FF2B5EF4-FFF2-40B4-BE49-F238E27FC236}">
              <a16:creationId xmlns="" xmlns:a16="http://schemas.microsoft.com/office/drawing/2014/main" id="{E25D5EE2-CF3B-6878-7B16-3998DA227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5fadf31eaf_0_5:notes">
            <a:extLst>
              <a:ext uri="{FF2B5EF4-FFF2-40B4-BE49-F238E27FC236}">
                <a16:creationId xmlns="" xmlns:a16="http://schemas.microsoft.com/office/drawing/2014/main" id="{36A84363-5B97-0611-5AB3-183D420FA1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5fadf31eaf_0_5:notes">
            <a:extLst>
              <a:ext uri="{FF2B5EF4-FFF2-40B4-BE49-F238E27FC236}">
                <a16:creationId xmlns="" xmlns:a16="http://schemas.microsoft.com/office/drawing/2014/main" id="{81FD7F40-3559-CCFD-9A14-C37D23A215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07099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5f7274e3f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25f7274e3f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1215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>
          <a:extLst>
            <a:ext uri="{FF2B5EF4-FFF2-40B4-BE49-F238E27FC236}">
              <a16:creationId xmlns="" xmlns:a16="http://schemas.microsoft.com/office/drawing/2014/main" id="{8E84B9E9-71AC-DBFD-1CB8-C76D696E8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5fadf31eaf_0_451:notes">
            <a:extLst>
              <a:ext uri="{FF2B5EF4-FFF2-40B4-BE49-F238E27FC236}">
                <a16:creationId xmlns="" xmlns:a16="http://schemas.microsoft.com/office/drawing/2014/main" id="{29932BAE-A63C-C54F-0796-D27691B702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5fadf31eaf_0_451:notes">
            <a:extLst>
              <a:ext uri="{FF2B5EF4-FFF2-40B4-BE49-F238E27FC236}">
                <a16:creationId xmlns="" xmlns:a16="http://schemas.microsoft.com/office/drawing/2014/main" id="{4DC4E417-18F5-2EB0-9803-5A43E01656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8260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="" xmlns:a16="http://schemas.microsoft.com/office/drawing/2014/main" id="{405F773B-3454-3C75-73F9-7470FA7A9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ec7d16407_0_63:notes">
            <a:extLst>
              <a:ext uri="{FF2B5EF4-FFF2-40B4-BE49-F238E27FC236}">
                <a16:creationId xmlns="" xmlns:a16="http://schemas.microsoft.com/office/drawing/2014/main" id="{550A3618-6C3E-11EC-A83F-B4EF96BB17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ec7d16407_0_63:notes">
            <a:extLst>
              <a:ext uri="{FF2B5EF4-FFF2-40B4-BE49-F238E27FC236}">
                <a16:creationId xmlns="" xmlns:a16="http://schemas.microsoft.com/office/drawing/2014/main" id="{1DB267CE-1DA2-DEB2-64FF-997765237A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028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5f7274e3f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5f7274e3f1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449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>
          <a:extLst>
            <a:ext uri="{FF2B5EF4-FFF2-40B4-BE49-F238E27FC236}">
              <a16:creationId xmlns="" xmlns:a16="http://schemas.microsoft.com/office/drawing/2014/main" id="{4DC7BC80-56BA-1756-1A79-8C1BD4325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5fadf31eaf_0_5:notes">
            <a:extLst>
              <a:ext uri="{FF2B5EF4-FFF2-40B4-BE49-F238E27FC236}">
                <a16:creationId xmlns="" xmlns:a16="http://schemas.microsoft.com/office/drawing/2014/main" id="{14C5CCCC-9040-EFCB-4F3C-3C8E155D08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5fadf31eaf_0_5:notes">
            <a:extLst>
              <a:ext uri="{FF2B5EF4-FFF2-40B4-BE49-F238E27FC236}">
                <a16:creationId xmlns="" xmlns:a16="http://schemas.microsoft.com/office/drawing/2014/main" id="{E54FB638-3268-E812-A556-BF0B3F1CC2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968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>
          <a:extLst>
            <a:ext uri="{FF2B5EF4-FFF2-40B4-BE49-F238E27FC236}">
              <a16:creationId xmlns="" xmlns:a16="http://schemas.microsoft.com/office/drawing/2014/main" id="{7E11DAB5-0172-ECE1-97EA-DDD015D31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5fadf31eaf_0_5:notes">
            <a:extLst>
              <a:ext uri="{FF2B5EF4-FFF2-40B4-BE49-F238E27FC236}">
                <a16:creationId xmlns="" xmlns:a16="http://schemas.microsoft.com/office/drawing/2014/main" id="{4A8B4170-B298-1747-B951-CF293DE061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5fadf31eaf_0_5:notes">
            <a:extLst>
              <a:ext uri="{FF2B5EF4-FFF2-40B4-BE49-F238E27FC236}">
                <a16:creationId xmlns="" xmlns:a16="http://schemas.microsoft.com/office/drawing/2014/main" id="{68E9C195-6157-84A8-3CE1-1BFF97F6BD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1322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5fadf31ea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5fadf31ea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77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>
          <a:extLst>
            <a:ext uri="{FF2B5EF4-FFF2-40B4-BE49-F238E27FC236}">
              <a16:creationId xmlns="" xmlns:a16="http://schemas.microsoft.com/office/drawing/2014/main" id="{4FE596A3-A780-C482-E151-9ECB1DA95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5fadf31eaf_0_42:notes">
            <a:extLst>
              <a:ext uri="{FF2B5EF4-FFF2-40B4-BE49-F238E27FC236}">
                <a16:creationId xmlns="" xmlns:a16="http://schemas.microsoft.com/office/drawing/2014/main" id="{8816B374-7E6A-7526-4715-48BEA8A539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5fadf31eaf_0_42:notes">
            <a:extLst>
              <a:ext uri="{FF2B5EF4-FFF2-40B4-BE49-F238E27FC236}">
                <a16:creationId xmlns="" xmlns:a16="http://schemas.microsoft.com/office/drawing/2014/main" id="{90C14BF8-71E0-5D46-779C-3F76487D9E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189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>
          <a:extLst>
            <a:ext uri="{FF2B5EF4-FFF2-40B4-BE49-F238E27FC236}">
              <a16:creationId xmlns="" xmlns:a16="http://schemas.microsoft.com/office/drawing/2014/main" id="{44991C63-453C-95CD-D315-AD772F336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5fadf31eaf_0_42:notes">
            <a:extLst>
              <a:ext uri="{FF2B5EF4-FFF2-40B4-BE49-F238E27FC236}">
                <a16:creationId xmlns="" xmlns:a16="http://schemas.microsoft.com/office/drawing/2014/main" id="{67F235B2-8F14-D9AF-2DF8-EE50C81CE5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5fadf31eaf_0_42:notes">
            <a:extLst>
              <a:ext uri="{FF2B5EF4-FFF2-40B4-BE49-F238E27FC236}">
                <a16:creationId xmlns="" xmlns:a16="http://schemas.microsoft.com/office/drawing/2014/main" id="{DD2A5F56-EA1F-8282-514D-A6C09DEB0D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165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51700" y="484975"/>
            <a:ext cx="6240600" cy="17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9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818150" y="2095675"/>
            <a:ext cx="5507700" cy="476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615600" y="3064475"/>
            <a:ext cx="2637600" cy="1620300"/>
          </a:xfrm>
          <a:prstGeom prst="rect">
            <a:avLst/>
          </a:prstGeom>
          <a:noFill/>
          <a:ln>
            <a:noFill/>
          </a:ln>
        </p:spPr>
      </p:sp>
      <p:sp>
        <p:nvSpPr>
          <p:cNvPr id="12" name="Google Shape;12;p2"/>
          <p:cNvSpPr>
            <a:spLocks noGrp="1"/>
          </p:cNvSpPr>
          <p:nvPr>
            <p:ph type="pic" idx="3"/>
          </p:nvPr>
        </p:nvSpPr>
        <p:spPr>
          <a:xfrm>
            <a:off x="5890800" y="3064475"/>
            <a:ext cx="2637600" cy="1620300"/>
          </a:xfrm>
          <a:prstGeom prst="rect">
            <a:avLst/>
          </a:prstGeom>
          <a:noFill/>
          <a:ln>
            <a:noFill/>
          </a:ln>
        </p:spPr>
      </p:sp>
      <p:sp>
        <p:nvSpPr>
          <p:cNvPr id="13" name="Google Shape;13;p2"/>
          <p:cNvSpPr>
            <a:spLocks noGrp="1"/>
          </p:cNvSpPr>
          <p:nvPr>
            <p:ph type="pic" idx="4"/>
          </p:nvPr>
        </p:nvSpPr>
        <p:spPr>
          <a:xfrm>
            <a:off x="3253200" y="3064475"/>
            <a:ext cx="2637600" cy="1620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2">
            <a:alphaModFix/>
          </a:blip>
          <a:srcRect l="2723" t="46158" r="1720" b="46165"/>
          <a:stretch/>
        </p:blipFill>
        <p:spPr>
          <a:xfrm>
            <a:off x="615600" y="4858225"/>
            <a:ext cx="7912800" cy="33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6"/>
          <p:cNvPicPr preferRelativeResize="0"/>
          <p:nvPr/>
        </p:nvPicPr>
        <p:blipFill rotWithShape="1">
          <a:blip r:embed="rId2">
            <a:alphaModFix/>
          </a:blip>
          <a:srcRect l="2723" t="46158" r="1720" b="46165"/>
          <a:stretch/>
        </p:blipFill>
        <p:spPr>
          <a:xfrm>
            <a:off x="615600" y="-13450"/>
            <a:ext cx="7912800" cy="33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111900" y="1369375"/>
            <a:ext cx="3274200" cy="293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4757900" y="1369375"/>
            <a:ext cx="3274200" cy="293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l="2723" t="46158" r="1720" b="46165"/>
          <a:stretch/>
        </p:blipFill>
        <p:spPr>
          <a:xfrm>
            <a:off x="615600" y="4858225"/>
            <a:ext cx="7912800" cy="33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l="2723" t="46158" r="1720" b="46165"/>
          <a:stretch/>
        </p:blipFill>
        <p:spPr>
          <a:xfrm>
            <a:off x="615600" y="4858225"/>
            <a:ext cx="7912800" cy="33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790575" y="1401300"/>
            <a:ext cx="3640200" cy="234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>
            <a:spLocks noGrp="1"/>
          </p:cNvSpPr>
          <p:nvPr>
            <p:ph type="pic" idx="2"/>
          </p:nvPr>
        </p:nvSpPr>
        <p:spPr>
          <a:xfrm>
            <a:off x="941825" y="743225"/>
            <a:ext cx="2637600" cy="3657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13225" y="1336463"/>
            <a:ext cx="4365300" cy="97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713225" y="2241938"/>
            <a:ext cx="4365300" cy="15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9"/>
          <p:cNvSpPr>
            <a:spLocks noGrp="1"/>
          </p:cNvSpPr>
          <p:nvPr>
            <p:ph type="pic" idx="2"/>
          </p:nvPr>
        </p:nvSpPr>
        <p:spPr>
          <a:xfrm>
            <a:off x="5556975" y="743238"/>
            <a:ext cx="2637600" cy="3657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6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>
            <a:spLocks noGrp="1"/>
          </p:cNvSpPr>
          <p:nvPr>
            <p:ph type="title"/>
          </p:nvPr>
        </p:nvSpPr>
        <p:spPr>
          <a:xfrm flipH="1">
            <a:off x="5876575" y="1307625"/>
            <a:ext cx="2554200" cy="12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 flipH="1">
            <a:off x="5243575" y="2544950"/>
            <a:ext cx="3187200" cy="12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26" name="Google Shape;126;p24"/>
          <p:cNvPicPr preferRelativeResize="0"/>
          <p:nvPr/>
        </p:nvPicPr>
        <p:blipFill rotWithShape="1">
          <a:blip r:embed="rId2">
            <a:alphaModFix/>
          </a:blip>
          <a:srcRect l="2723" t="46158" r="1720" b="46165"/>
          <a:stretch/>
        </p:blipFill>
        <p:spPr>
          <a:xfrm>
            <a:off x="615600" y="4858225"/>
            <a:ext cx="7912800" cy="33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body" idx="1"/>
          </p:nvPr>
        </p:nvSpPr>
        <p:spPr>
          <a:xfrm>
            <a:off x="713225" y="1134700"/>
            <a:ext cx="3858900" cy="3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●"/>
              <a:defRPr sz="15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body" idx="2"/>
          </p:nvPr>
        </p:nvSpPr>
        <p:spPr>
          <a:xfrm>
            <a:off x="4572000" y="1134700"/>
            <a:ext cx="3858900" cy="3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00" u="sng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135" name="Google Shape;135;p26"/>
          <p:cNvPicPr preferRelativeResize="0"/>
          <p:nvPr/>
        </p:nvPicPr>
        <p:blipFill rotWithShape="1">
          <a:blip r:embed="rId2">
            <a:alphaModFix/>
          </a:blip>
          <a:srcRect l="2723" t="46158" r="1720" b="46165"/>
          <a:stretch/>
        </p:blipFill>
        <p:spPr>
          <a:xfrm>
            <a:off x="615600" y="4858225"/>
            <a:ext cx="7912800" cy="33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713225" y="1245975"/>
            <a:ext cx="43764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2"/>
          </p:nvPr>
        </p:nvSpPr>
        <p:spPr>
          <a:xfrm>
            <a:off x="713225" y="1590698"/>
            <a:ext cx="437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3"/>
          </p:nvPr>
        </p:nvSpPr>
        <p:spPr>
          <a:xfrm>
            <a:off x="713225" y="2403266"/>
            <a:ext cx="43764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4"/>
          </p:nvPr>
        </p:nvSpPr>
        <p:spPr>
          <a:xfrm>
            <a:off x="713225" y="2748000"/>
            <a:ext cx="437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8"/>
          <p:cNvSpPr txBox="1">
            <a:spLocks noGrp="1"/>
          </p:cNvSpPr>
          <p:nvPr>
            <p:ph type="subTitle" idx="5"/>
          </p:nvPr>
        </p:nvSpPr>
        <p:spPr>
          <a:xfrm>
            <a:off x="713251" y="3560566"/>
            <a:ext cx="43764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6"/>
          </p:nvPr>
        </p:nvSpPr>
        <p:spPr>
          <a:xfrm>
            <a:off x="713252" y="3905300"/>
            <a:ext cx="437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8"/>
          <p:cNvSpPr>
            <a:spLocks noGrp="1"/>
          </p:cNvSpPr>
          <p:nvPr>
            <p:ph type="pic" idx="7"/>
          </p:nvPr>
        </p:nvSpPr>
        <p:spPr>
          <a:xfrm>
            <a:off x="5556975" y="743238"/>
            <a:ext cx="2637600" cy="3657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6250" y="445025"/>
            <a:ext cx="7711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nton"/>
              <a:buNone/>
              <a:defRPr sz="3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nton"/>
              <a:buNone/>
              <a:defRPr sz="3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nton"/>
              <a:buNone/>
              <a:defRPr sz="3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nton"/>
              <a:buNone/>
              <a:defRPr sz="3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nton"/>
              <a:buNone/>
              <a:defRPr sz="3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nton"/>
              <a:buNone/>
              <a:defRPr sz="3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nton"/>
              <a:buNone/>
              <a:defRPr sz="3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nton"/>
              <a:buNone/>
              <a:defRPr sz="3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nton"/>
              <a:buNone/>
              <a:defRPr sz="37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6250" y="1152475"/>
            <a:ext cx="7711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Char char="●"/>
              <a:defRPr sz="15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Char char="○"/>
              <a:defRPr sz="15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Char char="■"/>
              <a:defRPr sz="15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Char char="●"/>
              <a:defRPr sz="15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Char char="○"/>
              <a:defRPr sz="15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Char char="■"/>
              <a:defRPr sz="15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Char char="●"/>
              <a:defRPr sz="15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Char char="○"/>
              <a:defRPr sz="15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Char char="■"/>
              <a:defRPr sz="15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8" r:id="rId6"/>
    <p:sldLayoutId id="2147483670" r:id="rId7"/>
    <p:sldLayoutId id="2147483672" r:id="rId8"/>
    <p:sldLayoutId id="2147483674" r:id="rId9"/>
    <p:sldLayoutId id="2147483681" r:id="rId10"/>
    <p:sldLayoutId id="214748368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man-filming-with-professional-camera_17342873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22201272@uap-bd.edu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6000" b="1" dirty="0">
                <a:latin typeface="Algerian" panose="04020705040A02060702" pitchFamily="82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581537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>
          <a:extLst>
            <a:ext uri="{FF2B5EF4-FFF2-40B4-BE49-F238E27FC236}">
              <a16:creationId xmlns="" xmlns:a16="http://schemas.microsoft.com/office/drawing/2014/main" id="{ACE3720F-77A1-E527-8C33-D19573A37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>
            <a:extLst>
              <a:ext uri="{FF2B5EF4-FFF2-40B4-BE49-F238E27FC236}">
                <a16:creationId xmlns="" xmlns:a16="http://schemas.microsoft.com/office/drawing/2014/main" id="{B254EDEF-7D4C-D341-017B-49B189833B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Entities &amp; Attributes</a:t>
            </a:r>
            <a:endParaRPr dirty="0"/>
          </a:p>
        </p:txBody>
      </p:sp>
      <p:sp>
        <p:nvSpPr>
          <p:cNvPr id="329" name="Google Shape;329;p49">
            <a:extLst>
              <a:ext uri="{FF2B5EF4-FFF2-40B4-BE49-F238E27FC236}">
                <a16:creationId xmlns="" xmlns:a16="http://schemas.microsoft.com/office/drawing/2014/main" id="{B7525430-0FD9-613E-835A-C622E9AF5F1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245975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Movies</a:t>
            </a:r>
            <a:endParaRPr dirty="0"/>
          </a:p>
        </p:txBody>
      </p:sp>
      <p:sp>
        <p:nvSpPr>
          <p:cNvPr id="330" name="Google Shape;330;p49">
            <a:extLst>
              <a:ext uri="{FF2B5EF4-FFF2-40B4-BE49-F238E27FC236}">
                <a16:creationId xmlns="" xmlns:a16="http://schemas.microsoft.com/office/drawing/2014/main" id="{852617F1-5EE2-F78C-8A4D-A31BC37F6411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86616" y="1634198"/>
            <a:ext cx="8284019" cy="7255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Attributes : </a:t>
            </a:r>
            <a:r>
              <a:rPr lang="en" dirty="0"/>
              <a:t>movie_id( pk ), title, release_year, duration, genre_id( fk ), director_id( fk ),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                  language, industry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Purpose : </a:t>
            </a:r>
            <a:r>
              <a:rPr lang="en" dirty="0"/>
              <a:t>Contain the data of movies in the system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331" name="Google Shape;331;p49">
            <a:extLst>
              <a:ext uri="{FF2B5EF4-FFF2-40B4-BE49-F238E27FC236}">
                <a16:creationId xmlns="" xmlns:a16="http://schemas.microsoft.com/office/drawing/2014/main" id="{6E9ADB0A-9AA0-31BC-6413-662F0A4E5E08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13225" y="2403266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Movie_Actors</a:t>
            </a:r>
            <a:endParaRPr dirty="0"/>
          </a:p>
        </p:txBody>
      </p:sp>
      <p:sp>
        <p:nvSpPr>
          <p:cNvPr id="332" name="Google Shape;332;p49">
            <a:extLst>
              <a:ext uri="{FF2B5EF4-FFF2-40B4-BE49-F238E27FC236}">
                <a16:creationId xmlns="" xmlns:a16="http://schemas.microsoft.com/office/drawing/2014/main" id="{EC21EFDB-B117-D24A-FC31-D852F808E734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13225" y="2747999"/>
            <a:ext cx="8284018" cy="725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Attributes : </a:t>
            </a:r>
            <a:r>
              <a:rPr lang="en-US" dirty="0" err="1"/>
              <a:t>movie_id</a:t>
            </a:r>
            <a:r>
              <a:rPr lang="en-US" dirty="0"/>
              <a:t> (pk, </a:t>
            </a:r>
            <a:r>
              <a:rPr lang="en-US" dirty="0" err="1"/>
              <a:t>fk</a:t>
            </a:r>
            <a:r>
              <a:rPr lang="en-US" dirty="0"/>
              <a:t>), </a:t>
            </a:r>
            <a:r>
              <a:rPr lang="en-US" dirty="0" err="1"/>
              <a:t>actor_id</a:t>
            </a:r>
            <a:r>
              <a:rPr lang="en-US" dirty="0"/>
              <a:t> ( pk, </a:t>
            </a:r>
            <a:r>
              <a:rPr lang="en-US" dirty="0" err="1"/>
              <a:t>fk</a:t>
            </a:r>
            <a:r>
              <a:rPr lang="en-US" dirty="0"/>
              <a:t> ), </a:t>
            </a:r>
            <a:r>
              <a:rPr lang="en-US" dirty="0" err="1"/>
              <a:t>role_name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Purpose : </a:t>
            </a:r>
            <a:r>
              <a:rPr lang="en-US" dirty="0"/>
              <a:t>Contain the data of movie actors act in movies in the system</a:t>
            </a:r>
            <a:endParaRPr dirty="0"/>
          </a:p>
        </p:txBody>
      </p:sp>
      <p:sp>
        <p:nvSpPr>
          <p:cNvPr id="333" name="Google Shape;333;p49">
            <a:extLst>
              <a:ext uri="{FF2B5EF4-FFF2-40B4-BE49-F238E27FC236}">
                <a16:creationId xmlns="" xmlns:a16="http://schemas.microsoft.com/office/drawing/2014/main" id="{42FF00FB-51D3-D21A-FBF6-A2FFA04FC626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13251" y="3560566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Movie_Awards</a:t>
            </a:r>
            <a:endParaRPr dirty="0"/>
          </a:p>
        </p:txBody>
      </p:sp>
      <p:sp>
        <p:nvSpPr>
          <p:cNvPr id="334" name="Google Shape;334;p49">
            <a:extLst>
              <a:ext uri="{FF2B5EF4-FFF2-40B4-BE49-F238E27FC236}">
                <a16:creationId xmlns="" xmlns:a16="http://schemas.microsoft.com/office/drawing/2014/main" id="{09C76258-48E3-AED0-BC1A-F9C2807610E0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713252" y="3905299"/>
            <a:ext cx="8430748" cy="793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Attributes : </a:t>
            </a:r>
            <a:r>
              <a:rPr lang="en" dirty="0"/>
              <a:t>movie_id ( pk, fk ),award_id ( pk, fk 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Purpose : </a:t>
            </a:r>
            <a:r>
              <a:rPr lang="en" dirty="0"/>
              <a:t>Contain the data of wining award of movies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053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>
          <a:extLst>
            <a:ext uri="{FF2B5EF4-FFF2-40B4-BE49-F238E27FC236}">
              <a16:creationId xmlns="" xmlns:a16="http://schemas.microsoft.com/office/drawing/2014/main" id="{9ADF5ACF-FB0E-25CF-78E3-79EB6E38E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>
            <a:extLst>
              <a:ext uri="{FF2B5EF4-FFF2-40B4-BE49-F238E27FC236}">
                <a16:creationId xmlns="" xmlns:a16="http://schemas.microsoft.com/office/drawing/2014/main" id="{54124CD6-EB96-3B3E-BE07-2E1B23E2E4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Entities &amp; Attributes</a:t>
            </a:r>
            <a:endParaRPr dirty="0"/>
          </a:p>
        </p:txBody>
      </p:sp>
      <p:sp>
        <p:nvSpPr>
          <p:cNvPr id="329" name="Google Shape;329;p49">
            <a:extLst>
              <a:ext uri="{FF2B5EF4-FFF2-40B4-BE49-F238E27FC236}">
                <a16:creationId xmlns="" xmlns:a16="http://schemas.microsoft.com/office/drawing/2014/main" id="{A62C815A-87FD-B6F0-9823-70278CD7198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245975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Ratings</a:t>
            </a:r>
            <a:endParaRPr dirty="0"/>
          </a:p>
        </p:txBody>
      </p:sp>
      <p:sp>
        <p:nvSpPr>
          <p:cNvPr id="330" name="Google Shape;330;p49">
            <a:extLst>
              <a:ext uri="{FF2B5EF4-FFF2-40B4-BE49-F238E27FC236}">
                <a16:creationId xmlns="" xmlns:a16="http://schemas.microsoft.com/office/drawing/2014/main" id="{BC98B8F0-93CB-1C87-6CE7-C7315687AAB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13224" y="1590698"/>
            <a:ext cx="802437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Attributes : </a:t>
            </a:r>
            <a:r>
              <a:rPr lang="en" dirty="0"/>
              <a:t>movie_id( pk, fk ), critic_id ( pk, fk ), rating, rating_date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Purpose : </a:t>
            </a:r>
            <a:r>
              <a:rPr lang="en-US" dirty="0"/>
              <a:t>Contain the data of rating of movies given by critics </a:t>
            </a:r>
            <a:endParaRPr dirty="0"/>
          </a:p>
        </p:txBody>
      </p:sp>
      <p:sp>
        <p:nvSpPr>
          <p:cNvPr id="331" name="Google Shape;331;p49">
            <a:extLst>
              <a:ext uri="{FF2B5EF4-FFF2-40B4-BE49-F238E27FC236}">
                <a16:creationId xmlns="" xmlns:a16="http://schemas.microsoft.com/office/drawing/2014/main" id="{53326C87-B02A-312C-E5E3-8E590811682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13225" y="2403266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Movie_Platforms</a:t>
            </a:r>
            <a:endParaRPr dirty="0"/>
          </a:p>
        </p:txBody>
      </p:sp>
      <p:sp>
        <p:nvSpPr>
          <p:cNvPr id="332" name="Google Shape;332;p49">
            <a:extLst>
              <a:ext uri="{FF2B5EF4-FFF2-40B4-BE49-F238E27FC236}">
                <a16:creationId xmlns="" xmlns:a16="http://schemas.microsoft.com/office/drawing/2014/main" id="{402FA065-5090-D417-7358-75F483F13FF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13225" y="2747999"/>
            <a:ext cx="8238864" cy="725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Attributes : </a:t>
            </a:r>
            <a:r>
              <a:rPr lang="en" dirty="0"/>
              <a:t>movie_id ( pk, fk ), platform_id (pk, fk ), avilability_date 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Purpose : </a:t>
            </a:r>
            <a:r>
              <a:rPr lang="en" dirty="0"/>
              <a:t>Contain the data of movies that reased in platform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1328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>
          <a:extLst>
            <a:ext uri="{FF2B5EF4-FFF2-40B4-BE49-F238E27FC236}">
              <a16:creationId xmlns="" xmlns:a16="http://schemas.microsoft.com/office/drawing/2014/main" id="{5632551C-39D7-D7E1-CBB1-73A693BDC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>
            <a:extLst>
              <a:ext uri="{FF2B5EF4-FFF2-40B4-BE49-F238E27FC236}">
                <a16:creationId xmlns="" xmlns:a16="http://schemas.microsoft.com/office/drawing/2014/main" id="{F8D99029-E312-4183-3144-8571BD9240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65175"/>
            <a:ext cx="47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Entitiy Relationships</a:t>
            </a:r>
            <a:endParaRPr dirty="0"/>
          </a:p>
        </p:txBody>
      </p:sp>
      <p:sp>
        <p:nvSpPr>
          <p:cNvPr id="329" name="Google Shape;329;p49">
            <a:extLst>
              <a:ext uri="{FF2B5EF4-FFF2-40B4-BE49-F238E27FC236}">
                <a16:creationId xmlns="" xmlns:a16="http://schemas.microsoft.com/office/drawing/2014/main" id="{5023643D-B2FC-338F-0AC3-965EEBF07D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245975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Genres and Movies </a:t>
            </a:r>
            <a:endParaRPr dirty="0"/>
          </a:p>
        </p:txBody>
      </p:sp>
      <p:sp>
        <p:nvSpPr>
          <p:cNvPr id="330" name="Google Shape;330;p49">
            <a:extLst>
              <a:ext uri="{FF2B5EF4-FFF2-40B4-BE49-F238E27FC236}">
                <a16:creationId xmlns="" xmlns:a16="http://schemas.microsoft.com/office/drawing/2014/main" id="{608FFA90-F459-6EAB-B57B-A242492F9B6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86616" y="1634198"/>
            <a:ext cx="8284019" cy="7255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Relationship :  </a:t>
            </a:r>
            <a:r>
              <a:rPr lang="en" sz="1800" dirty="0"/>
              <a:t>One to  Many</a:t>
            </a:r>
            <a:endParaRPr lang="en" sz="1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331" name="Google Shape;331;p49">
            <a:extLst>
              <a:ext uri="{FF2B5EF4-FFF2-40B4-BE49-F238E27FC236}">
                <a16:creationId xmlns="" xmlns:a16="http://schemas.microsoft.com/office/drawing/2014/main" id="{0ABFE975-AC96-6CE9-5438-C1A3662F5B57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13225" y="2403266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Directors and Movies </a:t>
            </a:r>
            <a:endParaRPr dirty="0"/>
          </a:p>
        </p:txBody>
      </p:sp>
      <p:sp>
        <p:nvSpPr>
          <p:cNvPr id="332" name="Google Shape;332;p49">
            <a:extLst>
              <a:ext uri="{FF2B5EF4-FFF2-40B4-BE49-F238E27FC236}">
                <a16:creationId xmlns="" xmlns:a16="http://schemas.microsoft.com/office/drawing/2014/main" id="{35590C87-615F-4DF3-7C95-B024691390F3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13225" y="2747999"/>
            <a:ext cx="8284018" cy="725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dirty="0"/>
              <a:t> Relationship :  </a:t>
            </a:r>
            <a:r>
              <a:rPr lang="en" sz="1600" dirty="0"/>
              <a:t>One to  Many</a:t>
            </a:r>
            <a:endParaRPr lang="en"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3" name="Google Shape;333;p49">
            <a:extLst>
              <a:ext uri="{FF2B5EF4-FFF2-40B4-BE49-F238E27FC236}">
                <a16:creationId xmlns="" xmlns:a16="http://schemas.microsoft.com/office/drawing/2014/main" id="{23EA10D0-189F-7D96-471A-A55B3AA5DA79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13225" y="3440633"/>
            <a:ext cx="5473060" cy="4975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Actors and Movies ( via Movie_Actors )</a:t>
            </a:r>
            <a:endParaRPr dirty="0"/>
          </a:p>
        </p:txBody>
      </p:sp>
      <p:sp>
        <p:nvSpPr>
          <p:cNvPr id="334" name="Google Shape;334;p49">
            <a:extLst>
              <a:ext uri="{FF2B5EF4-FFF2-40B4-BE49-F238E27FC236}">
                <a16:creationId xmlns="" xmlns:a16="http://schemas.microsoft.com/office/drawing/2014/main" id="{72285578-9C74-5701-26FC-C39C0CB9789C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713252" y="3905299"/>
            <a:ext cx="8430748" cy="793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dirty="0"/>
              <a:t> Relationship :  </a:t>
            </a:r>
            <a:r>
              <a:rPr lang="en" sz="1600" dirty="0"/>
              <a:t>Many  to  Many</a:t>
            </a:r>
            <a:endParaRPr lang="en"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4746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>
          <a:extLst>
            <a:ext uri="{FF2B5EF4-FFF2-40B4-BE49-F238E27FC236}">
              <a16:creationId xmlns="" xmlns:a16="http://schemas.microsoft.com/office/drawing/2014/main" id="{A21D017E-7CC3-C0FD-0CFC-6AD53DC33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>
            <a:extLst>
              <a:ext uri="{FF2B5EF4-FFF2-40B4-BE49-F238E27FC236}">
                <a16:creationId xmlns="" xmlns:a16="http://schemas.microsoft.com/office/drawing/2014/main" id="{59B6E38F-6BDF-DE64-41B3-7B059D1BB3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26958"/>
            <a:ext cx="47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Entitiy Relationships</a:t>
            </a:r>
            <a:endParaRPr dirty="0"/>
          </a:p>
        </p:txBody>
      </p:sp>
      <p:sp>
        <p:nvSpPr>
          <p:cNvPr id="329" name="Google Shape;329;p49">
            <a:extLst>
              <a:ext uri="{FF2B5EF4-FFF2-40B4-BE49-F238E27FC236}">
                <a16:creationId xmlns="" xmlns:a16="http://schemas.microsoft.com/office/drawing/2014/main" id="{BD7065F9-6635-116E-266C-7D6A85839C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099725"/>
            <a:ext cx="5360197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Critics and Movies  ( via Rating ) </a:t>
            </a:r>
            <a:endParaRPr dirty="0"/>
          </a:p>
        </p:txBody>
      </p:sp>
      <p:sp>
        <p:nvSpPr>
          <p:cNvPr id="330" name="Google Shape;330;p49">
            <a:extLst>
              <a:ext uri="{FF2B5EF4-FFF2-40B4-BE49-F238E27FC236}">
                <a16:creationId xmlns="" xmlns:a16="http://schemas.microsoft.com/office/drawing/2014/main" id="{BF68D6A1-A66E-5652-F633-BE595DACE38F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86616" y="1634198"/>
            <a:ext cx="8284019" cy="7255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Relationship :  </a:t>
            </a:r>
            <a:r>
              <a:rPr lang="en" sz="1800" dirty="0"/>
              <a:t>Many to  Many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331" name="Google Shape;331;p49">
            <a:extLst>
              <a:ext uri="{FF2B5EF4-FFF2-40B4-BE49-F238E27FC236}">
                <a16:creationId xmlns="" xmlns:a16="http://schemas.microsoft.com/office/drawing/2014/main" id="{B96388C1-B8AC-8BFC-77C4-78BE11C8F5C2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13224" y="2403266"/>
            <a:ext cx="6150419" cy="4909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Awards and Movies ( via Movie_Awards ) </a:t>
            </a:r>
            <a:endParaRPr dirty="0"/>
          </a:p>
        </p:txBody>
      </p:sp>
      <p:sp>
        <p:nvSpPr>
          <p:cNvPr id="332" name="Google Shape;332;p49">
            <a:extLst>
              <a:ext uri="{FF2B5EF4-FFF2-40B4-BE49-F238E27FC236}">
                <a16:creationId xmlns="" xmlns:a16="http://schemas.microsoft.com/office/drawing/2014/main" id="{D2603DA3-218D-47DA-F272-CF774D08D38B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13225" y="2747999"/>
            <a:ext cx="8284018" cy="725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dirty="0"/>
              <a:t>  Relationship :  </a:t>
            </a:r>
            <a:r>
              <a:rPr lang="en" sz="1600" dirty="0"/>
              <a:t>Many to  Many</a:t>
            </a:r>
            <a:endParaRPr lang="en"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3" name="Google Shape;333;p49">
            <a:extLst>
              <a:ext uri="{FF2B5EF4-FFF2-40B4-BE49-F238E27FC236}">
                <a16:creationId xmlns="" xmlns:a16="http://schemas.microsoft.com/office/drawing/2014/main" id="{53080E7E-CFE8-9145-7771-B366C4184845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13224" y="3162195"/>
            <a:ext cx="6884197" cy="793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Platforms  and Movies ( via Movie_Platforms )</a:t>
            </a:r>
            <a:endParaRPr dirty="0"/>
          </a:p>
        </p:txBody>
      </p:sp>
      <p:sp>
        <p:nvSpPr>
          <p:cNvPr id="334" name="Google Shape;334;p49">
            <a:extLst>
              <a:ext uri="{FF2B5EF4-FFF2-40B4-BE49-F238E27FC236}">
                <a16:creationId xmlns="" xmlns:a16="http://schemas.microsoft.com/office/drawing/2014/main" id="{F4E09D79-FB65-042C-F935-8B57D4A8D865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713252" y="3905299"/>
            <a:ext cx="8430748" cy="793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dirty="0"/>
              <a:t>  Relationship :  </a:t>
            </a:r>
            <a:r>
              <a:rPr lang="en" sz="1600" dirty="0"/>
              <a:t>Many  to  Many</a:t>
            </a:r>
            <a:endParaRPr lang="en"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773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>
          <a:extLst>
            <a:ext uri="{FF2B5EF4-FFF2-40B4-BE49-F238E27FC236}">
              <a16:creationId xmlns="" xmlns:a16="http://schemas.microsoft.com/office/drawing/2014/main" id="{E37553EE-2472-9D54-9062-40E335F5D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>
            <a:extLst>
              <a:ext uri="{FF2B5EF4-FFF2-40B4-BE49-F238E27FC236}">
                <a16:creationId xmlns="" xmlns:a16="http://schemas.microsoft.com/office/drawing/2014/main" id="{04EFF7CB-9F82-1C05-3ACA-E0E5B84617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1109" y="241203"/>
            <a:ext cx="7869666" cy="1657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How recommendation are generated ?</a:t>
            </a:r>
            <a:endParaRPr sz="3500" dirty="0"/>
          </a:p>
        </p:txBody>
      </p:sp>
      <p:sp>
        <p:nvSpPr>
          <p:cNvPr id="13" name="Subtitle 12">
            <a:extLst>
              <a:ext uri="{FF2B5EF4-FFF2-40B4-BE49-F238E27FC236}">
                <a16:creationId xmlns="" xmlns:a16="http://schemas.microsoft.com/office/drawing/2014/main" id="{292E1227-C829-3838-D138-AAF51729F5BE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18259" y="1498804"/>
            <a:ext cx="7755366" cy="2950129"/>
          </a:xfrm>
        </p:spPr>
        <p:txBody>
          <a:bodyPr/>
          <a:lstStyle/>
          <a:p>
            <a:pPr marL="419100" indent="-285750">
              <a:buFont typeface="Wingdings" panose="05000000000000000000" pitchFamily="2" charset="2"/>
              <a:buChar char="v"/>
            </a:pPr>
            <a:r>
              <a:rPr lang="en-US" sz="1800" b="1" dirty="0"/>
              <a:t>Critic Ratings Analysis :</a:t>
            </a:r>
          </a:p>
          <a:p>
            <a:pPr marL="133350" indent="0"/>
            <a:r>
              <a:rPr lang="en-US" sz="1400" dirty="0"/>
              <a:t>                 Analyze critic preferences based on their ratings.</a:t>
            </a:r>
          </a:p>
          <a:p>
            <a:pPr marL="419100" indent="-285750">
              <a:buFont typeface="Wingdings" panose="05000000000000000000" pitchFamily="2" charset="2"/>
              <a:buChar char="v"/>
            </a:pPr>
            <a:r>
              <a:rPr lang="en-US" sz="1800" b="1" dirty="0"/>
              <a:t>Genre Preferences :</a:t>
            </a:r>
          </a:p>
          <a:p>
            <a:pPr marL="133350" indent="0"/>
            <a:r>
              <a:rPr lang="en-US" sz="1400" dirty="0"/>
              <a:t>                Match movies of genres that users have highly rated.</a:t>
            </a:r>
          </a:p>
          <a:p>
            <a:pPr marL="419100" indent="-285750">
              <a:buFont typeface="Wingdings" panose="05000000000000000000" pitchFamily="2" charset="2"/>
              <a:buChar char="v"/>
            </a:pPr>
            <a:r>
              <a:rPr lang="en-US" sz="1800" b="1" dirty="0"/>
              <a:t>Actor Preferences :</a:t>
            </a:r>
          </a:p>
          <a:p>
            <a:pPr marL="133350" indent="0"/>
            <a:r>
              <a:rPr lang="en-US" sz="1400" dirty="0"/>
              <a:t>                Suggest movies of </a:t>
            </a:r>
            <a:r>
              <a:rPr lang="en-US" sz="1400" dirty="0" err="1"/>
              <a:t>favourite</a:t>
            </a:r>
            <a:r>
              <a:rPr lang="en-US" sz="1400" dirty="0"/>
              <a:t> actors.</a:t>
            </a:r>
          </a:p>
          <a:p>
            <a:pPr marL="419100" indent="-285750">
              <a:buFont typeface="Wingdings" panose="05000000000000000000" pitchFamily="2" charset="2"/>
              <a:buChar char="v"/>
            </a:pPr>
            <a:r>
              <a:rPr lang="en-US" sz="1800" b="1" dirty="0"/>
              <a:t>Platform Preference : </a:t>
            </a:r>
          </a:p>
          <a:p>
            <a:pPr marL="133350" indent="0"/>
            <a:r>
              <a:rPr lang="en-US" sz="1400" dirty="0"/>
              <a:t>                Suggests top-rated movies available on  platforms.</a:t>
            </a:r>
          </a:p>
          <a:p>
            <a:pPr marL="419100" indent="-285750">
              <a:buFont typeface="Wingdings" panose="05000000000000000000" pitchFamily="2" charset="2"/>
              <a:buChar char="v"/>
            </a:pPr>
            <a:r>
              <a:rPr lang="en-US" sz="1800" b="1" dirty="0"/>
              <a:t>Award Preference : </a:t>
            </a:r>
          </a:p>
          <a:p>
            <a:pPr marL="133350" indent="0"/>
            <a:r>
              <a:rPr lang="en-US" sz="1400" dirty="0"/>
              <a:t>                Suggests movies based on most award wins.</a:t>
            </a:r>
          </a:p>
          <a:p>
            <a:pPr marL="133350" indent="0"/>
            <a:endParaRPr lang="en-US" dirty="0"/>
          </a:p>
        </p:txBody>
      </p:sp>
      <p:grpSp>
        <p:nvGrpSpPr>
          <p:cNvPr id="2" name="Google Shape;294;p45">
            <a:extLst>
              <a:ext uri="{FF2B5EF4-FFF2-40B4-BE49-F238E27FC236}">
                <a16:creationId xmlns="" xmlns:a16="http://schemas.microsoft.com/office/drawing/2014/main" id="{CA9E4FB0-24AB-59A9-A930-ED6A4EAB8F26}"/>
              </a:ext>
            </a:extLst>
          </p:cNvPr>
          <p:cNvGrpSpPr/>
          <p:nvPr/>
        </p:nvGrpSpPr>
        <p:grpSpPr>
          <a:xfrm>
            <a:off x="6239741" y="765627"/>
            <a:ext cx="2248184" cy="3894379"/>
            <a:chOff x="5556975" y="422750"/>
            <a:chExt cx="2637600" cy="4298000"/>
          </a:xfrm>
        </p:grpSpPr>
        <p:pic>
          <p:nvPicPr>
            <p:cNvPr id="3" name="Google Shape;295;p45">
              <a:extLst>
                <a:ext uri="{FF2B5EF4-FFF2-40B4-BE49-F238E27FC236}">
                  <a16:creationId xmlns="" xmlns:a16="http://schemas.microsoft.com/office/drawing/2014/main" id="{F7B50C33-B1A0-49C4-3F65-F421BF11661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66427" t="46158" r="1720" b="46541"/>
            <a:stretch/>
          </p:blipFill>
          <p:spPr>
            <a:xfrm>
              <a:off x="5556975" y="422750"/>
              <a:ext cx="2637600" cy="32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" name="Google Shape;296;p45">
              <a:extLst>
                <a:ext uri="{FF2B5EF4-FFF2-40B4-BE49-F238E27FC236}">
                  <a16:creationId xmlns="" xmlns:a16="http://schemas.microsoft.com/office/drawing/2014/main" id="{D391E726-3542-DE11-F6F5-8FD99B7864A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66427" t="46158" r="1720" b="46541"/>
            <a:stretch/>
          </p:blipFill>
          <p:spPr>
            <a:xfrm rot="10800000" flipH="1">
              <a:off x="5556975" y="4400325"/>
              <a:ext cx="2637600" cy="3204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050" name="Picture 2" descr="The Garden of Words (2013) - IMDb">
            <a:extLst>
              <a:ext uri="{FF2B5EF4-FFF2-40B4-BE49-F238E27FC236}">
                <a16:creationId xmlns="" xmlns:a16="http://schemas.microsoft.com/office/drawing/2014/main" id="{9DC0736C-8546-7338-064D-8BA6246A6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741" y="1070056"/>
            <a:ext cx="2248184" cy="337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8818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>
          <a:extLst>
            <a:ext uri="{FF2B5EF4-FFF2-40B4-BE49-F238E27FC236}">
              <a16:creationId xmlns="" xmlns:a16="http://schemas.microsoft.com/office/drawing/2014/main" id="{DF086EA5-7CF9-BB1B-3CD9-EBA102340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76">
            <a:extLst>
              <a:ext uri="{FF2B5EF4-FFF2-40B4-BE49-F238E27FC236}">
                <a16:creationId xmlns="" xmlns:a16="http://schemas.microsoft.com/office/drawing/2014/main" id="{37A2EAD3-5E36-3D21-790D-F4520CD763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Queries &amp; Output</a:t>
            </a:r>
            <a:endParaRPr dirty="0"/>
          </a:p>
        </p:txBody>
      </p:sp>
      <p:sp>
        <p:nvSpPr>
          <p:cNvPr id="758" name="Google Shape;758;p76">
            <a:extLst>
              <a:ext uri="{FF2B5EF4-FFF2-40B4-BE49-F238E27FC236}">
                <a16:creationId xmlns="" xmlns:a16="http://schemas.microsoft.com/office/drawing/2014/main" id="{30057A04-4D12-65A9-0E2E-076F2BD55B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1134699"/>
            <a:ext cx="5202666" cy="3563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600" b="1" dirty="0"/>
              <a:t>Display movie list which is directed by Christopher Nolan or James Cameron. </a:t>
            </a:r>
            <a:r>
              <a:rPr lang="en" sz="1600" b="1" dirty="0">
                <a:latin typeface="Anton"/>
                <a:ea typeface="Anton"/>
                <a:cs typeface="Anton"/>
                <a:sym typeface="Anton"/>
              </a:rPr>
              <a:t> </a:t>
            </a:r>
          </a:p>
          <a:p>
            <a:pPr marL="133350" indent="0">
              <a:buNone/>
            </a:pPr>
            <a:endParaRPr lang="en" sz="1600" b="1" dirty="0">
              <a:latin typeface="Anton"/>
              <a:ea typeface="Anton"/>
              <a:cs typeface="Anton"/>
              <a:sym typeface="Anton"/>
            </a:endParaRPr>
          </a:p>
          <a:p>
            <a:pPr marL="133350" indent="0">
              <a:buNone/>
            </a:pPr>
            <a:endParaRPr lang="en" sz="1600" b="1" dirty="0">
              <a:latin typeface="Anton"/>
              <a:ea typeface="Anton"/>
              <a:cs typeface="Anton"/>
              <a:sym typeface="Anton"/>
            </a:endParaRPr>
          </a:p>
          <a:p>
            <a:pPr marL="133350" indent="0">
              <a:buNone/>
            </a:pPr>
            <a:endParaRPr lang="en" sz="1600" b="1" dirty="0">
              <a:latin typeface="Anton"/>
              <a:ea typeface="Anton"/>
              <a:cs typeface="Anton"/>
              <a:sym typeface="Anton"/>
            </a:endParaRPr>
          </a:p>
          <a:p>
            <a:pPr marL="133350" indent="0">
              <a:buNone/>
            </a:pPr>
            <a:r>
              <a:rPr lang="en-US" sz="1600" dirty="0"/>
              <a:t>(select </a:t>
            </a:r>
            <a:r>
              <a:rPr lang="en-US" sz="1600" dirty="0" err="1"/>
              <a:t>title,name</a:t>
            </a:r>
            <a:r>
              <a:rPr lang="en-US" sz="1600" dirty="0"/>
              <a:t> from movies </a:t>
            </a:r>
            <a:r>
              <a:rPr lang="en-US" sz="1600" b="1" dirty="0"/>
              <a:t>natural join</a:t>
            </a:r>
            <a:r>
              <a:rPr lang="en-US" sz="1600" dirty="0"/>
              <a:t> Directors where name='Christopher Nolan')</a:t>
            </a:r>
          </a:p>
          <a:p>
            <a:pPr marL="133350" indent="0">
              <a:buNone/>
            </a:pPr>
            <a:r>
              <a:rPr lang="en-US" sz="1600" b="1" dirty="0"/>
              <a:t>union</a:t>
            </a:r>
            <a:endParaRPr lang="en-US" sz="1600" dirty="0"/>
          </a:p>
          <a:p>
            <a:pPr marL="133350" indent="0">
              <a:buNone/>
            </a:pPr>
            <a:r>
              <a:rPr lang="en-US" sz="1600" dirty="0"/>
              <a:t>(select </a:t>
            </a:r>
            <a:r>
              <a:rPr lang="en-US" sz="1600" dirty="0" err="1"/>
              <a:t>title,name</a:t>
            </a:r>
            <a:r>
              <a:rPr lang="en-US" sz="1600" dirty="0"/>
              <a:t> from movies </a:t>
            </a:r>
            <a:r>
              <a:rPr lang="en-US" sz="1600" b="1" dirty="0"/>
              <a:t>natural join</a:t>
            </a:r>
            <a:r>
              <a:rPr lang="en-US" sz="1600" dirty="0"/>
              <a:t> Directors where name='James Cameron');</a:t>
            </a:r>
          </a:p>
          <a:p>
            <a:pPr marL="133350" indent="0">
              <a:buNone/>
            </a:pPr>
            <a:endParaRPr lang="en" sz="1600" b="1" dirty="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855" y="1600201"/>
            <a:ext cx="2731742" cy="216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590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>
          <a:extLst>
            <a:ext uri="{FF2B5EF4-FFF2-40B4-BE49-F238E27FC236}">
              <a16:creationId xmlns="" xmlns:a16="http://schemas.microsoft.com/office/drawing/2014/main" id="{5BCAB721-57F6-027A-AF00-97602C59B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76">
            <a:extLst>
              <a:ext uri="{FF2B5EF4-FFF2-40B4-BE49-F238E27FC236}">
                <a16:creationId xmlns="" xmlns:a16="http://schemas.microsoft.com/office/drawing/2014/main" id="{CDD903B0-CA61-3F01-8A9C-48B8CECBEE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Queries &amp; Output</a:t>
            </a:r>
            <a:endParaRPr dirty="0"/>
          </a:p>
        </p:txBody>
      </p:sp>
      <p:sp>
        <p:nvSpPr>
          <p:cNvPr id="758" name="Google Shape;758;p76">
            <a:extLst>
              <a:ext uri="{FF2B5EF4-FFF2-40B4-BE49-F238E27FC236}">
                <a16:creationId xmlns="" xmlns:a16="http://schemas.microsoft.com/office/drawing/2014/main" id="{160DFBEA-56EC-3709-D45E-E66CA63EAE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6" y="1134699"/>
            <a:ext cx="5320430" cy="3563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sz="1600" b="1" dirty="0"/>
              <a:t>Show the total number of films available by industry.</a:t>
            </a:r>
          </a:p>
          <a:p>
            <a:pPr marL="0" lvl="0" indent="0">
              <a:spcBef>
                <a:spcPts val="1000"/>
              </a:spcBef>
              <a:buNone/>
            </a:pPr>
            <a:endParaRPr lang="en" sz="1400" dirty="0">
              <a:latin typeface="Anton"/>
              <a:ea typeface="Anton"/>
              <a:cs typeface="Anton"/>
              <a:sym typeface="Anton"/>
            </a:endParaRPr>
          </a:p>
          <a:p>
            <a:pPr marL="133350" indent="0">
              <a:buNone/>
            </a:pPr>
            <a:endParaRPr lang="en-US" sz="1600" dirty="0"/>
          </a:p>
          <a:p>
            <a:pPr marL="133350" indent="0">
              <a:buNone/>
            </a:pPr>
            <a:r>
              <a:rPr lang="en-US" sz="1600" dirty="0"/>
              <a:t>SELECT industry, COUNT(</a:t>
            </a:r>
            <a:r>
              <a:rPr lang="en-US" sz="1600" dirty="0" err="1"/>
              <a:t>movie_id</a:t>
            </a:r>
            <a:r>
              <a:rPr lang="en-US" sz="1600" dirty="0"/>
              <a:t>) AS </a:t>
            </a:r>
            <a:r>
              <a:rPr lang="en-US" sz="1600" dirty="0" err="1"/>
              <a:t>movie_count</a:t>
            </a:r>
            <a:endParaRPr lang="en-US" sz="1600" dirty="0"/>
          </a:p>
          <a:p>
            <a:pPr marL="133350" indent="0">
              <a:buNone/>
            </a:pPr>
            <a:r>
              <a:rPr lang="en-US" sz="1600" dirty="0"/>
              <a:t>FROM Movies</a:t>
            </a:r>
          </a:p>
          <a:p>
            <a:pPr marL="133350" indent="0">
              <a:buNone/>
            </a:pPr>
            <a:r>
              <a:rPr lang="en-US" sz="1600" b="1" dirty="0"/>
              <a:t>GROUP BY</a:t>
            </a:r>
            <a:r>
              <a:rPr lang="en-US" sz="1600" dirty="0"/>
              <a:t> industry</a:t>
            </a:r>
          </a:p>
          <a:p>
            <a:pPr marL="133350" indent="0">
              <a:buNone/>
            </a:pPr>
            <a:r>
              <a:rPr lang="en-US" sz="1600" b="1" dirty="0"/>
              <a:t>ORDER BY</a:t>
            </a:r>
            <a:r>
              <a:rPr lang="en-US" sz="1600" dirty="0"/>
              <a:t> </a:t>
            </a:r>
            <a:r>
              <a:rPr lang="en-US" sz="1600" dirty="0" err="1"/>
              <a:t>movie_count</a:t>
            </a:r>
            <a:r>
              <a:rPr lang="en-US" sz="1600" dirty="0"/>
              <a:t> DESC;</a:t>
            </a:r>
          </a:p>
          <a:p>
            <a:pPr marL="0" lvl="0" indent="0">
              <a:spcBef>
                <a:spcPts val="1000"/>
              </a:spcBef>
              <a:buNone/>
            </a:pPr>
            <a:endParaRPr lang="en" sz="1400" dirty="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8173" y="1813940"/>
            <a:ext cx="2400635" cy="2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873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>
          <a:extLst>
            <a:ext uri="{FF2B5EF4-FFF2-40B4-BE49-F238E27FC236}">
              <a16:creationId xmlns="" xmlns:a16="http://schemas.microsoft.com/office/drawing/2014/main" id="{4A180C78-4FE4-A108-B8D9-6EFE207A5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76">
            <a:extLst>
              <a:ext uri="{FF2B5EF4-FFF2-40B4-BE49-F238E27FC236}">
                <a16:creationId xmlns="" xmlns:a16="http://schemas.microsoft.com/office/drawing/2014/main" id="{8BB388EB-B1DC-F6EC-8A6E-59760E08EB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Queries &amp; Output</a:t>
            </a:r>
            <a:endParaRPr dirty="0"/>
          </a:p>
        </p:txBody>
      </p:sp>
      <p:sp>
        <p:nvSpPr>
          <p:cNvPr id="758" name="Google Shape;758;p76">
            <a:extLst>
              <a:ext uri="{FF2B5EF4-FFF2-40B4-BE49-F238E27FC236}">
                <a16:creationId xmlns="" xmlns:a16="http://schemas.microsoft.com/office/drawing/2014/main" id="{49230FE1-131C-7C0B-4D24-5451B76A31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1134699"/>
            <a:ext cx="5001775" cy="3563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sz="1600" b="1" dirty="0"/>
              <a:t>Display critic name who gave lowest rate to a movie from the database.</a:t>
            </a:r>
            <a:r>
              <a:rPr lang="en" sz="1600" dirty="0">
                <a:latin typeface="Anton"/>
                <a:ea typeface="Anton"/>
                <a:cs typeface="Anton"/>
                <a:sym typeface="Anton"/>
              </a:rPr>
              <a:t> </a:t>
            </a:r>
          </a:p>
          <a:p>
            <a:pPr marL="0" lvl="0" indent="0">
              <a:spcBef>
                <a:spcPts val="1000"/>
              </a:spcBef>
              <a:buNone/>
            </a:pPr>
            <a:endParaRPr lang="en" sz="1600" dirty="0">
              <a:latin typeface="Anton"/>
              <a:ea typeface="Anton"/>
              <a:cs typeface="Anton"/>
              <a:sym typeface="Anton"/>
            </a:endParaRPr>
          </a:p>
          <a:p>
            <a:pPr marL="133350" indent="0">
              <a:buNone/>
            </a:pPr>
            <a:r>
              <a:rPr lang="en-US" sz="1400" dirty="0"/>
              <a:t>select </a:t>
            </a:r>
            <a:r>
              <a:rPr lang="en-US" sz="1400" dirty="0" err="1"/>
              <a:t>title,critic_name,rating</a:t>
            </a:r>
            <a:endParaRPr lang="en-US" sz="1400" dirty="0"/>
          </a:p>
          <a:p>
            <a:pPr marL="133350" indent="0">
              <a:buNone/>
            </a:pPr>
            <a:r>
              <a:rPr lang="en-US" sz="1400" dirty="0"/>
              <a:t>from Movies m join critics c join Ratings r</a:t>
            </a:r>
          </a:p>
          <a:p>
            <a:pPr marL="133350" indent="0">
              <a:buNone/>
            </a:pPr>
            <a:r>
              <a:rPr lang="en-US" sz="1400" dirty="0"/>
              <a:t>on </a:t>
            </a:r>
            <a:r>
              <a:rPr lang="en-US" sz="1400" dirty="0" err="1"/>
              <a:t>c.critic_id</a:t>
            </a:r>
            <a:r>
              <a:rPr lang="en-US" sz="1400" dirty="0"/>
              <a:t>=</a:t>
            </a:r>
            <a:r>
              <a:rPr lang="en-US" sz="1400" dirty="0" err="1"/>
              <a:t>r.critic_id</a:t>
            </a:r>
            <a:r>
              <a:rPr lang="en-US" sz="1400" dirty="0"/>
              <a:t> </a:t>
            </a:r>
          </a:p>
          <a:p>
            <a:pPr marL="133350" indent="0">
              <a:buNone/>
            </a:pPr>
            <a:r>
              <a:rPr lang="en-US" sz="1400" dirty="0"/>
              <a:t>and </a:t>
            </a:r>
            <a:r>
              <a:rPr lang="en-US" sz="1400" dirty="0" err="1"/>
              <a:t>m.movie_id</a:t>
            </a:r>
            <a:r>
              <a:rPr lang="en-US" sz="1400" dirty="0"/>
              <a:t>=</a:t>
            </a:r>
            <a:r>
              <a:rPr lang="en-US" sz="1400" dirty="0" err="1"/>
              <a:t>r.movie_id</a:t>
            </a:r>
            <a:endParaRPr lang="en-US" sz="1400" dirty="0"/>
          </a:p>
          <a:p>
            <a:pPr marL="133350" indent="0">
              <a:buNone/>
            </a:pPr>
            <a:r>
              <a:rPr lang="en-US" sz="1400" dirty="0"/>
              <a:t>and rating in</a:t>
            </a:r>
          </a:p>
          <a:p>
            <a:pPr marL="133350" indent="0">
              <a:buNone/>
            </a:pPr>
            <a:r>
              <a:rPr lang="en-US" sz="1400" dirty="0"/>
              <a:t>(select min(rating) </a:t>
            </a:r>
          </a:p>
          <a:p>
            <a:pPr marL="133350" indent="0">
              <a:buNone/>
            </a:pPr>
            <a:r>
              <a:rPr lang="en-US" sz="1400" dirty="0"/>
              <a:t>from Movies m join Ratings r</a:t>
            </a:r>
          </a:p>
          <a:p>
            <a:pPr marL="133350" indent="0">
              <a:buNone/>
            </a:pPr>
            <a:r>
              <a:rPr lang="en-US" sz="1400" dirty="0"/>
              <a:t>on </a:t>
            </a:r>
            <a:r>
              <a:rPr lang="en-US" sz="1400" dirty="0" err="1"/>
              <a:t>m.movie_id</a:t>
            </a:r>
            <a:r>
              <a:rPr lang="en-US" sz="1400" dirty="0"/>
              <a:t>=</a:t>
            </a:r>
            <a:r>
              <a:rPr lang="en-US" sz="1400" dirty="0" err="1"/>
              <a:t>r.movie_id</a:t>
            </a:r>
            <a:r>
              <a:rPr lang="en-US" sz="1400" dirty="0"/>
              <a:t>);</a:t>
            </a:r>
          </a:p>
          <a:p>
            <a:pPr marL="0" lvl="0" indent="0">
              <a:spcBef>
                <a:spcPts val="1000"/>
              </a:spcBef>
              <a:buNone/>
            </a:pPr>
            <a:endParaRPr lang="en" sz="1600" dirty="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134" y="2033067"/>
            <a:ext cx="3086531" cy="12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4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>
          <a:extLst>
            <a:ext uri="{FF2B5EF4-FFF2-40B4-BE49-F238E27FC236}">
              <a16:creationId xmlns="" xmlns:a16="http://schemas.microsoft.com/office/drawing/2014/main" id="{F84A0701-D0BC-A6DA-A341-C4D120281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76">
            <a:extLst>
              <a:ext uri="{FF2B5EF4-FFF2-40B4-BE49-F238E27FC236}">
                <a16:creationId xmlns="" xmlns:a16="http://schemas.microsoft.com/office/drawing/2014/main" id="{4A48608B-BE77-55EB-FD90-B8F10B0EF0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Queries &amp; Output</a:t>
            </a:r>
            <a:endParaRPr dirty="0"/>
          </a:p>
        </p:txBody>
      </p:sp>
      <p:sp>
        <p:nvSpPr>
          <p:cNvPr id="758" name="Google Shape;758;p76">
            <a:extLst>
              <a:ext uri="{FF2B5EF4-FFF2-40B4-BE49-F238E27FC236}">
                <a16:creationId xmlns="" xmlns:a16="http://schemas.microsoft.com/office/drawing/2014/main" id="{C2628CD4-0006-CFFA-542C-F3CEB434E6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98480" y="1141627"/>
            <a:ext cx="5458975" cy="3028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sz="1600" b="1" dirty="0"/>
              <a:t>Find actors who act in all type of movie genres.</a:t>
            </a:r>
          </a:p>
          <a:p>
            <a:pPr marL="133350" indent="0">
              <a:buNone/>
            </a:pPr>
            <a:endParaRPr lang="en-US" sz="1600" b="1" dirty="0">
              <a:latin typeface="Anton"/>
              <a:sym typeface="Anton"/>
            </a:endParaRPr>
          </a:p>
          <a:p>
            <a:pPr marL="133350" indent="0">
              <a:buNone/>
            </a:pPr>
            <a:endParaRPr lang="en-US" sz="1600" b="1" dirty="0">
              <a:latin typeface="Anton"/>
              <a:sym typeface="Anton"/>
            </a:endParaRPr>
          </a:p>
          <a:p>
            <a:pPr marL="133350" indent="0">
              <a:buNone/>
            </a:pPr>
            <a:r>
              <a:rPr lang="en-US" sz="1100" dirty="0"/>
              <a:t>SELECT a.name AS </a:t>
            </a:r>
            <a:r>
              <a:rPr lang="en-US" sz="1100" dirty="0" err="1"/>
              <a:t>actor_name</a:t>
            </a:r>
            <a:endParaRPr lang="en-US" sz="1100" dirty="0"/>
          </a:p>
          <a:p>
            <a:pPr marL="133350" indent="0">
              <a:buNone/>
            </a:pPr>
            <a:r>
              <a:rPr lang="en-US" sz="1100" dirty="0"/>
              <a:t>FROM Actors a</a:t>
            </a:r>
          </a:p>
          <a:p>
            <a:pPr marL="133350" indent="0">
              <a:buNone/>
            </a:pPr>
            <a:r>
              <a:rPr lang="en-US" sz="1100" b="1" dirty="0"/>
              <a:t>JOIN </a:t>
            </a:r>
            <a:r>
              <a:rPr lang="en-US" sz="1100" dirty="0" err="1"/>
              <a:t>Movie_Actors</a:t>
            </a:r>
            <a:r>
              <a:rPr lang="en-US" sz="1100" dirty="0"/>
              <a:t> ma ON </a:t>
            </a:r>
            <a:r>
              <a:rPr lang="en-US" sz="1100" dirty="0" err="1"/>
              <a:t>a.actor_id</a:t>
            </a:r>
            <a:r>
              <a:rPr lang="en-US" sz="1100" dirty="0"/>
              <a:t> = </a:t>
            </a:r>
            <a:r>
              <a:rPr lang="en-US" sz="1100" dirty="0" err="1"/>
              <a:t>ma.actor_id</a:t>
            </a:r>
            <a:endParaRPr lang="en-US" sz="1100" dirty="0"/>
          </a:p>
          <a:p>
            <a:pPr marL="133350" indent="0">
              <a:buNone/>
            </a:pPr>
            <a:r>
              <a:rPr lang="en-US" sz="1100" b="1" dirty="0"/>
              <a:t>JOIN</a:t>
            </a:r>
            <a:r>
              <a:rPr lang="en-US" sz="1100" dirty="0"/>
              <a:t> Movies m ON </a:t>
            </a:r>
            <a:r>
              <a:rPr lang="en-US" sz="1100" dirty="0" err="1"/>
              <a:t>ma.movie_id</a:t>
            </a:r>
            <a:r>
              <a:rPr lang="en-US" sz="1100" dirty="0"/>
              <a:t> = </a:t>
            </a:r>
            <a:r>
              <a:rPr lang="en-US" sz="1100" dirty="0" err="1"/>
              <a:t>m.movie_id</a:t>
            </a:r>
            <a:endParaRPr lang="en-US" sz="1100" dirty="0"/>
          </a:p>
          <a:p>
            <a:pPr marL="133350" indent="0">
              <a:buNone/>
            </a:pPr>
            <a:r>
              <a:rPr lang="en-US" sz="1100" b="1" dirty="0"/>
              <a:t>JOIN</a:t>
            </a:r>
            <a:r>
              <a:rPr lang="en-US" sz="1100" dirty="0"/>
              <a:t> Genres g ON </a:t>
            </a:r>
            <a:r>
              <a:rPr lang="en-US" sz="1100" dirty="0" err="1"/>
              <a:t>m.genre_id</a:t>
            </a:r>
            <a:r>
              <a:rPr lang="en-US" sz="1100" dirty="0"/>
              <a:t> = </a:t>
            </a:r>
            <a:r>
              <a:rPr lang="en-US" sz="1100" dirty="0" err="1"/>
              <a:t>g.genre_id</a:t>
            </a:r>
            <a:endParaRPr lang="en-US" sz="1100" dirty="0"/>
          </a:p>
          <a:p>
            <a:pPr marL="133350" indent="0">
              <a:buNone/>
            </a:pPr>
            <a:r>
              <a:rPr lang="en-US" sz="1100" b="1" dirty="0"/>
              <a:t>GROUP BY</a:t>
            </a:r>
            <a:r>
              <a:rPr lang="en-US" sz="1100" dirty="0"/>
              <a:t> </a:t>
            </a:r>
            <a:r>
              <a:rPr lang="en-US" sz="1100" dirty="0" err="1"/>
              <a:t>a.actor_id</a:t>
            </a:r>
            <a:r>
              <a:rPr lang="en-US" sz="1100" dirty="0"/>
              <a:t>, a.name</a:t>
            </a:r>
          </a:p>
          <a:p>
            <a:pPr marL="133350" indent="0">
              <a:buNone/>
            </a:pPr>
            <a:r>
              <a:rPr lang="en-US" sz="1100" b="1" dirty="0"/>
              <a:t>HAVING</a:t>
            </a:r>
            <a:r>
              <a:rPr lang="en-US" sz="1100" dirty="0"/>
              <a:t> </a:t>
            </a:r>
            <a:r>
              <a:rPr lang="en-US" sz="1100" b="1" dirty="0"/>
              <a:t>COUNT</a:t>
            </a:r>
            <a:r>
              <a:rPr lang="en-US" sz="1100" dirty="0"/>
              <a:t>(DISTINCT </a:t>
            </a:r>
            <a:r>
              <a:rPr lang="en-US" sz="1100" dirty="0" err="1"/>
              <a:t>g.genre_id</a:t>
            </a:r>
            <a:r>
              <a:rPr lang="en-US" sz="1100" dirty="0"/>
              <a:t>) = (SELECT </a:t>
            </a:r>
            <a:r>
              <a:rPr lang="en-US" sz="1100" b="1" dirty="0"/>
              <a:t>COUNT</a:t>
            </a:r>
            <a:r>
              <a:rPr lang="en-US" sz="1100" dirty="0"/>
              <a:t>(*) FROM Genres);</a:t>
            </a:r>
          </a:p>
          <a:p>
            <a:pPr marL="0" lvl="0" indent="0">
              <a:spcBef>
                <a:spcPts val="1000"/>
              </a:spcBef>
              <a:buNone/>
            </a:pPr>
            <a:endParaRPr lang="en" sz="1600" dirty="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3410" y="1988127"/>
            <a:ext cx="2410161" cy="66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139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>
          <a:extLst>
            <a:ext uri="{FF2B5EF4-FFF2-40B4-BE49-F238E27FC236}">
              <a16:creationId xmlns="" xmlns:a16="http://schemas.microsoft.com/office/drawing/2014/main" id="{C3620EDB-42FD-63EB-8951-A26792FB4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>
            <a:extLst>
              <a:ext uri="{FF2B5EF4-FFF2-40B4-BE49-F238E27FC236}">
                <a16:creationId xmlns="" xmlns:a16="http://schemas.microsoft.com/office/drawing/2014/main" id="{F05E4923-5456-F571-D161-23107E6E70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26958"/>
            <a:ext cx="7869666" cy="1657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3500" dirty="0">
                <a:latin typeface="Anton" pitchFamily="2" charset="0"/>
                <a:cs typeface="Times New Roman" panose="02020603050405020304" pitchFamily="18" charset="0"/>
              </a:rPr>
              <a:t>Importance of Movie </a:t>
            </a:r>
            <a:r>
              <a:rPr lang="en" sz="3500" dirty="0" smtClean="0">
                <a:latin typeface="Anton" pitchFamily="2" charset="0"/>
                <a:cs typeface="Times New Roman" panose="02020603050405020304" pitchFamily="18" charset="0"/>
              </a:rPr>
              <a:t>Recommendation</a:t>
            </a:r>
            <a:br>
              <a:rPr lang="en" sz="3500" dirty="0" smtClean="0">
                <a:latin typeface="Anton" pitchFamily="2" charset="0"/>
                <a:cs typeface="Times New Roman" panose="02020603050405020304" pitchFamily="18" charset="0"/>
              </a:rPr>
            </a:br>
            <a:r>
              <a:rPr lang="en-US" sz="3600" dirty="0"/>
              <a:t>Database Management</a:t>
            </a:r>
            <a:r>
              <a:rPr lang="en" sz="3500" dirty="0" smtClean="0">
                <a:latin typeface="Anton" pitchFamily="2" charset="0"/>
                <a:cs typeface="Times New Roman" panose="02020603050405020304" pitchFamily="18" charset="0"/>
              </a:rPr>
              <a:t> </a:t>
            </a:r>
            <a:r>
              <a:rPr lang="en" sz="3500" dirty="0">
                <a:latin typeface="Anton" pitchFamily="2" charset="0"/>
                <a:cs typeface="Times New Roman" panose="02020603050405020304" pitchFamily="18" charset="0"/>
              </a:rPr>
              <a:t>System</a:t>
            </a:r>
            <a:endParaRPr sz="3500" dirty="0">
              <a:latin typeface="Anton" pitchFamily="2" charset="0"/>
              <a:cs typeface="Times New Roman" panose="02020603050405020304" pitchFamily="18" charset="0"/>
            </a:endParaRPr>
          </a:p>
        </p:txBody>
      </p:sp>
      <p:sp>
        <p:nvSpPr>
          <p:cNvPr id="13" name="Subtitle 12">
            <a:extLst>
              <a:ext uri="{FF2B5EF4-FFF2-40B4-BE49-F238E27FC236}">
                <a16:creationId xmlns="" xmlns:a16="http://schemas.microsoft.com/office/drawing/2014/main" id="{DA57BF3E-8498-716A-3515-5F3B58C2E9B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713225" y="1590697"/>
            <a:ext cx="7755366" cy="2950129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700" dirty="0"/>
              <a:t>Enhance user satisfaction by offering personalized suggestions.</a:t>
            </a:r>
          </a:p>
          <a:p>
            <a:pPr marL="133350" indent="0"/>
            <a:endParaRPr lang="en-US" sz="17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1700" dirty="0"/>
              <a:t>Increase user engagement on streaming platforms.</a:t>
            </a:r>
          </a:p>
          <a:p>
            <a:pPr marL="133350" indent="0"/>
            <a:endParaRPr lang="en-US" sz="17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1700" dirty="0"/>
              <a:t> Reducing the time spent searching for movies.</a:t>
            </a:r>
          </a:p>
          <a:p>
            <a:pPr marL="13335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514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40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t="29528" b="29528"/>
          <a:stretch/>
        </p:blipFill>
        <p:spPr>
          <a:xfrm>
            <a:off x="6506401" y="3581755"/>
            <a:ext cx="293938" cy="605962"/>
          </a:xfrm>
          <a:prstGeom prst="rect">
            <a:avLst/>
          </a:prstGeom>
        </p:spPr>
      </p:pic>
      <p:sp>
        <p:nvSpPr>
          <p:cNvPr id="233" name="Google Shape;233;p40"/>
          <p:cNvSpPr txBox="1">
            <a:spLocks noGrp="1"/>
          </p:cNvSpPr>
          <p:nvPr>
            <p:ph type="ctrTitle"/>
          </p:nvPr>
        </p:nvSpPr>
        <p:spPr>
          <a:xfrm>
            <a:off x="1451699" y="15653"/>
            <a:ext cx="6240600" cy="17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3600" dirty="0"/>
              <a:t>MOVIE RECOMMENDATION </a:t>
            </a:r>
            <a:r>
              <a:rPr lang="en-US" sz="3600" dirty="0" smtClean="0"/>
              <a:t>DATABASE MANAGEMENT </a:t>
            </a:r>
            <a:r>
              <a:rPr lang="en" sz="3600" dirty="0" smtClean="0"/>
              <a:t>SYSTEM</a:t>
            </a:r>
            <a:endParaRPr sz="3600" dirty="0"/>
          </a:p>
        </p:txBody>
      </p:sp>
      <p:grpSp>
        <p:nvGrpSpPr>
          <p:cNvPr id="235" name="Google Shape;235;p40"/>
          <p:cNvGrpSpPr/>
          <p:nvPr/>
        </p:nvGrpSpPr>
        <p:grpSpPr>
          <a:xfrm>
            <a:off x="615600" y="2337955"/>
            <a:ext cx="8029636" cy="2655071"/>
            <a:chOff x="615600" y="2766800"/>
            <a:chExt cx="7912800" cy="2226226"/>
          </a:xfrm>
        </p:grpSpPr>
        <p:pic>
          <p:nvPicPr>
            <p:cNvPr id="236" name="Google Shape;236;p40"/>
            <p:cNvPicPr preferRelativeResize="0"/>
            <p:nvPr/>
          </p:nvPicPr>
          <p:blipFill rotWithShape="1">
            <a:blip r:embed="rId4">
              <a:alphaModFix/>
            </a:blip>
            <a:srcRect l="2723" t="46158" r="1720" b="46165"/>
            <a:stretch/>
          </p:blipFill>
          <p:spPr>
            <a:xfrm>
              <a:off x="615600" y="2766800"/>
              <a:ext cx="7912800" cy="3369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40"/>
            <p:cNvPicPr preferRelativeResize="0"/>
            <p:nvPr/>
          </p:nvPicPr>
          <p:blipFill rotWithShape="1">
            <a:blip r:embed="rId4">
              <a:alphaModFix/>
            </a:blip>
            <a:srcRect l="2723" t="46158" r="1720" b="46165"/>
            <a:stretch/>
          </p:blipFill>
          <p:spPr>
            <a:xfrm>
              <a:off x="615600" y="4656125"/>
              <a:ext cx="7912800" cy="3369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F4862D1B-7A13-ED36-AE68-2F2FFF7063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365" y="2703705"/>
            <a:ext cx="2745594" cy="1961904"/>
          </a:xfrm>
          <a:prstGeom prst="rect">
            <a:avLst/>
          </a:prstGeom>
        </p:spPr>
      </p:pic>
      <p:pic>
        <p:nvPicPr>
          <p:cNvPr id="1026" name="Picture 2" descr="Every James Cameron Movie Ranked from Worst to Best | Den of Geek">
            <a:extLst>
              <a:ext uri="{FF2B5EF4-FFF2-40B4-BE49-F238E27FC236}">
                <a16:creationId xmlns="" xmlns:a16="http://schemas.microsoft.com/office/drawing/2014/main" id="{1DF84A6C-5C0C-DBEC-B6DF-BA7108446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959" y="2722871"/>
            <a:ext cx="3419683" cy="1923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2AEECA2E-2D2F-AE63-95AE-E050B9E409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4642" y="2722871"/>
            <a:ext cx="1435315" cy="1883851"/>
          </a:xfrm>
          <a:prstGeom prst="rect">
            <a:avLst/>
          </a:prstGeom>
        </p:spPr>
      </p:pic>
      <p:sp>
        <p:nvSpPr>
          <p:cNvPr id="26" name="Rectangle 11">
            <a:extLst>
              <a:ext uri="{FF2B5EF4-FFF2-40B4-BE49-F238E27FC236}">
                <a16:creationId xmlns="" xmlns:a16="http://schemas.microsoft.com/office/drawing/2014/main" id="{AD097E07-79C9-A91D-3232-7AE5A4450B7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817687" y="1905528"/>
            <a:ext cx="553228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"A perfect recommendation can make your day."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3"/>
          <p:cNvSpPr txBox="1">
            <a:spLocks noGrp="1"/>
          </p:cNvSpPr>
          <p:nvPr>
            <p:ph type="title"/>
          </p:nvPr>
        </p:nvSpPr>
        <p:spPr>
          <a:xfrm>
            <a:off x="613429" y="436689"/>
            <a:ext cx="3958571" cy="1352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Conclusion</a:t>
            </a:r>
            <a:endParaRPr sz="3500" dirty="0"/>
          </a:p>
        </p:txBody>
      </p:sp>
      <p:grpSp>
        <p:nvGrpSpPr>
          <p:cNvPr id="387" name="Google Shape;387;p53"/>
          <p:cNvGrpSpPr/>
          <p:nvPr/>
        </p:nvGrpSpPr>
        <p:grpSpPr>
          <a:xfrm>
            <a:off x="4893140" y="1235387"/>
            <a:ext cx="3835223" cy="2774371"/>
            <a:chOff x="941825" y="422750"/>
            <a:chExt cx="2637600" cy="4298000"/>
          </a:xfrm>
        </p:grpSpPr>
        <p:pic>
          <p:nvPicPr>
            <p:cNvPr id="388" name="Google Shape;388;p53"/>
            <p:cNvPicPr preferRelativeResize="0"/>
            <p:nvPr/>
          </p:nvPicPr>
          <p:blipFill rotWithShape="1">
            <a:blip r:embed="rId3">
              <a:alphaModFix/>
            </a:blip>
            <a:srcRect l="66427" t="46158" r="1720" b="46541"/>
            <a:stretch/>
          </p:blipFill>
          <p:spPr>
            <a:xfrm>
              <a:off x="941825" y="422750"/>
              <a:ext cx="2637600" cy="32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9" name="Google Shape;389;p53"/>
            <p:cNvPicPr preferRelativeResize="0"/>
            <p:nvPr/>
          </p:nvPicPr>
          <p:blipFill rotWithShape="1">
            <a:blip r:embed="rId3">
              <a:alphaModFix/>
            </a:blip>
            <a:srcRect l="66427" t="46158" r="1720" b="46541"/>
            <a:stretch/>
          </p:blipFill>
          <p:spPr>
            <a:xfrm rot="10800000" flipH="1">
              <a:off x="941825" y="4400325"/>
              <a:ext cx="2637600" cy="3204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Google Shape;385;p53">
            <a:extLst>
              <a:ext uri="{FF2B5EF4-FFF2-40B4-BE49-F238E27FC236}">
                <a16:creationId xmlns="" xmlns:a16="http://schemas.microsoft.com/office/drawing/2014/main" id="{D496A808-A3ED-CA7E-7D21-9D3D5898499B}"/>
              </a:ext>
            </a:extLst>
          </p:cNvPr>
          <p:cNvSpPr txBox="1">
            <a:spLocks/>
          </p:cNvSpPr>
          <p:nvPr/>
        </p:nvSpPr>
        <p:spPr>
          <a:xfrm>
            <a:off x="415636" y="1215677"/>
            <a:ext cx="4509655" cy="2774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6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US" sz="1800" dirty="0">
                <a:latin typeface="Archivo" panose="020B0604020202020204" charset="0"/>
                <a:cs typeface="Archivo" panose="020B0604020202020204" charset="0"/>
              </a:rPr>
              <a:t>In conclusion, movie recommendation </a:t>
            </a:r>
            <a:r>
              <a:rPr lang="en-US" sz="1800" dirty="0" smtClean="0">
                <a:latin typeface="Archivo" panose="020B0604020202020204" charset="0"/>
                <a:cs typeface="Archivo" panose="020B0604020202020204" charset="0"/>
              </a:rPr>
              <a:t>database management systems </a:t>
            </a:r>
            <a:r>
              <a:rPr lang="en-US" sz="1800" dirty="0">
                <a:latin typeface="Archivo" panose="020B0604020202020204" charset="0"/>
                <a:cs typeface="Archivo" panose="020B0604020202020204" charset="0"/>
              </a:rPr>
              <a:t>play a vital role in </a:t>
            </a:r>
            <a:r>
              <a:rPr lang="en-US" sz="1800" dirty="0" smtClean="0">
                <a:latin typeface="Archivo" panose="020B0604020202020204" charset="0"/>
                <a:cs typeface="Archivo" panose="020B0604020202020204" charset="0"/>
              </a:rPr>
              <a:t>enhancing user </a:t>
            </a:r>
            <a:r>
              <a:rPr lang="en-US" sz="1800" dirty="0">
                <a:latin typeface="Archivo" panose="020B0604020202020204" charset="0"/>
                <a:cs typeface="Archivo" panose="020B0604020202020204" charset="0"/>
              </a:rPr>
              <a:t>experience by providing </a:t>
            </a:r>
            <a:r>
              <a:rPr lang="en-US" sz="1800" dirty="0" smtClean="0">
                <a:latin typeface="Archivo" panose="020B0604020202020204" charset="0"/>
                <a:cs typeface="Archivo" panose="020B0604020202020204" charset="0"/>
              </a:rPr>
              <a:t>personalized </a:t>
            </a:r>
            <a:r>
              <a:rPr lang="en-US" sz="1800" dirty="0">
                <a:latin typeface="Archivo" panose="020B0604020202020204" charset="0"/>
                <a:cs typeface="Archivo" panose="020B0604020202020204" charset="0"/>
              </a:rPr>
              <a:t>suggestions and simplifying content discovery.</a:t>
            </a:r>
          </a:p>
        </p:txBody>
      </p:sp>
      <p:pic>
        <p:nvPicPr>
          <p:cNvPr id="1028" name="Picture 4" descr="Set of the film &quot;The Gladiator&quot; - Terrapille farm road - Valdorcia">
            <a:extLst>
              <a:ext uri="{FF2B5EF4-FFF2-40B4-BE49-F238E27FC236}">
                <a16:creationId xmlns="" xmlns:a16="http://schemas.microsoft.com/office/drawing/2014/main" id="{2AEE3C95-4FB2-5572-213D-2BC3607EC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140" y="1433419"/>
            <a:ext cx="3835223" cy="2382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7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RESOURCES</a:t>
            </a:r>
            <a:endParaRPr dirty="0"/>
          </a:p>
        </p:txBody>
      </p:sp>
      <p:sp>
        <p:nvSpPr>
          <p:cNvPr id="758" name="Google Shape;758;p76"/>
          <p:cNvSpPr txBox="1">
            <a:spLocks noGrp="1"/>
          </p:cNvSpPr>
          <p:nvPr>
            <p:ph type="body" idx="1"/>
          </p:nvPr>
        </p:nvSpPr>
        <p:spPr>
          <a:xfrm>
            <a:off x="713225" y="1134700"/>
            <a:ext cx="3858900" cy="3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500" dirty="0">
                <a:latin typeface="Anton"/>
                <a:ea typeface="Anton"/>
                <a:cs typeface="Anton"/>
                <a:sym typeface="Anton"/>
              </a:rPr>
              <a:t>Slide &amp; </a:t>
            </a:r>
            <a:r>
              <a:rPr lang="en" sz="2500" dirty="0" smtClean="0">
                <a:latin typeface="Anton"/>
                <a:ea typeface="Anton"/>
                <a:cs typeface="Anton"/>
                <a:sym typeface="Anton"/>
              </a:rPr>
              <a:t>Templete</a:t>
            </a:r>
            <a:r>
              <a:rPr lang="en" sz="2500" dirty="0">
                <a:latin typeface="Anton"/>
                <a:ea typeface="Anton"/>
                <a:cs typeface="Anton"/>
                <a:sym typeface="Anton"/>
              </a:rPr>
              <a:t>: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 err="1">
                <a:uFill>
                  <a:noFill/>
                </a:uFill>
                <a:hlinkClick r:id="rId3"/>
              </a:rPr>
              <a:t>Powerpoint</a:t>
            </a:r>
            <a:endParaRPr lang="en-US" sz="1800" b="1" dirty="0">
              <a:uFill>
                <a:noFill/>
              </a:uFill>
              <a:hlinkClick r:id="rId3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 err="1">
                <a:uFill>
                  <a:noFill/>
                </a:uFill>
                <a:hlinkClick r:id="rId3"/>
              </a:rPr>
              <a:t>Slidego</a:t>
            </a:r>
            <a:r>
              <a:rPr lang="en-US" sz="1800" b="1" dirty="0">
                <a:uFill>
                  <a:noFill/>
                </a:uFill>
                <a:hlinkClick r:id="rId3"/>
              </a:rPr>
              <a:t> </a:t>
            </a:r>
            <a:endParaRPr lang="en-US" sz="1800" b="1" dirty="0"/>
          </a:p>
          <a:p>
            <a:pPr marL="146050" lvl="0" indent="0" algn="l" rtl="0">
              <a:spcBef>
                <a:spcPts val="1000"/>
              </a:spcBef>
              <a:spcAft>
                <a:spcPts val="0"/>
              </a:spcAft>
              <a:buSzPts val="1300"/>
              <a:buNone/>
            </a:pP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500" dirty="0">
                <a:latin typeface="Anton"/>
                <a:ea typeface="Anton"/>
                <a:cs typeface="Anton"/>
                <a:sym typeface="Anton"/>
              </a:rPr>
              <a:t>Photos: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 b="1" dirty="0"/>
              <a:t>G</a:t>
            </a:r>
            <a:r>
              <a:rPr lang="en" sz="1800" b="1" dirty="0"/>
              <a:t>oogle</a:t>
            </a:r>
            <a:endParaRPr sz="1800" b="1" dirty="0"/>
          </a:p>
        </p:txBody>
      </p:sp>
      <p:pic>
        <p:nvPicPr>
          <p:cNvPr id="2050" name="Picture 2" descr="Photomurals | Photomural on paper &quot;Avengers-Movie-Poster&quot; by Komar®">
            <a:extLst>
              <a:ext uri="{FF2B5EF4-FFF2-40B4-BE49-F238E27FC236}">
                <a16:creationId xmlns="" xmlns:a16="http://schemas.microsoft.com/office/drawing/2014/main" id="{EFB82E3C-7461-2DA2-8C55-DA6A68D54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425" y="1304909"/>
            <a:ext cx="2395248" cy="330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oogle Shape;539;p65">
            <a:extLst>
              <a:ext uri="{FF2B5EF4-FFF2-40B4-BE49-F238E27FC236}">
                <a16:creationId xmlns="" xmlns:a16="http://schemas.microsoft.com/office/drawing/2014/main" id="{66F5C0EE-EA06-76AD-FBD3-2E5E1A25D91C}"/>
              </a:ext>
            </a:extLst>
          </p:cNvPr>
          <p:cNvGrpSpPr/>
          <p:nvPr/>
        </p:nvGrpSpPr>
        <p:grpSpPr>
          <a:xfrm>
            <a:off x="5747723" y="1226081"/>
            <a:ext cx="2564652" cy="3461445"/>
            <a:chOff x="1726587" y="1474279"/>
            <a:chExt cx="2004900" cy="2715766"/>
          </a:xfrm>
        </p:grpSpPr>
        <p:sp>
          <p:nvSpPr>
            <p:cNvPr id="6" name="Google Shape;540;p65">
              <a:extLst>
                <a:ext uri="{FF2B5EF4-FFF2-40B4-BE49-F238E27FC236}">
                  <a16:creationId xmlns="" xmlns:a16="http://schemas.microsoft.com/office/drawing/2014/main" id="{810D5903-5ABA-B5BE-9ABB-4A31911D5881}"/>
                </a:ext>
              </a:extLst>
            </p:cNvPr>
            <p:cNvSpPr/>
            <p:nvPr/>
          </p:nvSpPr>
          <p:spPr>
            <a:xfrm>
              <a:off x="1726587" y="1474279"/>
              <a:ext cx="2004900" cy="2715766"/>
            </a:xfrm>
            <a:custGeom>
              <a:avLst/>
              <a:gdLst/>
              <a:ahLst/>
              <a:cxnLst/>
              <a:rect l="l" t="t" r="r" b="b"/>
              <a:pathLst>
                <a:path w="18765" h="25419" extrusionOk="0">
                  <a:moveTo>
                    <a:pt x="17861" y="1055"/>
                  </a:moveTo>
                  <a:lnTo>
                    <a:pt x="17861" y="24364"/>
                  </a:lnTo>
                  <a:lnTo>
                    <a:pt x="896" y="24364"/>
                  </a:lnTo>
                  <a:lnTo>
                    <a:pt x="896" y="1055"/>
                  </a:lnTo>
                  <a:close/>
                  <a:moveTo>
                    <a:pt x="419" y="1"/>
                  </a:moveTo>
                  <a:cubicBezTo>
                    <a:pt x="185" y="1"/>
                    <a:pt x="1" y="193"/>
                    <a:pt x="1" y="428"/>
                  </a:cubicBezTo>
                  <a:lnTo>
                    <a:pt x="1" y="24992"/>
                  </a:lnTo>
                  <a:cubicBezTo>
                    <a:pt x="1" y="25226"/>
                    <a:pt x="185" y="25418"/>
                    <a:pt x="419" y="25418"/>
                  </a:cubicBezTo>
                  <a:lnTo>
                    <a:pt x="18338" y="25418"/>
                  </a:lnTo>
                  <a:cubicBezTo>
                    <a:pt x="18572" y="25418"/>
                    <a:pt x="18764" y="25226"/>
                    <a:pt x="18764" y="24992"/>
                  </a:cubicBezTo>
                  <a:lnTo>
                    <a:pt x="18764" y="428"/>
                  </a:lnTo>
                  <a:cubicBezTo>
                    <a:pt x="18764" y="193"/>
                    <a:pt x="18572" y="1"/>
                    <a:pt x="18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41;p65">
              <a:extLst>
                <a:ext uri="{FF2B5EF4-FFF2-40B4-BE49-F238E27FC236}">
                  <a16:creationId xmlns="" xmlns:a16="http://schemas.microsoft.com/office/drawing/2014/main" id="{AAE2DB74-A9F8-207D-4ACB-417271BBE696}"/>
                </a:ext>
              </a:extLst>
            </p:cNvPr>
            <p:cNvSpPr/>
            <p:nvPr/>
          </p:nvSpPr>
          <p:spPr>
            <a:xfrm>
              <a:off x="2697813" y="1495800"/>
              <a:ext cx="62400" cy="6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464" y="445024"/>
            <a:ext cx="5091545" cy="2838503"/>
          </a:xfrm>
        </p:spPr>
        <p:txBody>
          <a:bodyPr/>
          <a:lstStyle/>
          <a:p>
            <a:r>
              <a:rPr lang="en-US" sz="4000" b="1" dirty="0"/>
              <a:t/>
            </a:r>
            <a:br>
              <a:rPr lang="en-US" sz="4000" b="1" dirty="0"/>
            </a:br>
            <a:r>
              <a:rPr lang="en-US" sz="4000" b="1" dirty="0"/>
              <a:t/>
            </a:r>
            <a:br>
              <a:rPr lang="en-US" sz="4000" b="1" dirty="0"/>
            </a:br>
            <a:r>
              <a:rPr lang="en-US" sz="4000" b="1" dirty="0"/>
              <a:t>Do you have any questions?</a:t>
            </a:r>
            <a:br>
              <a:rPr lang="en-US" sz="4000" b="1" dirty="0"/>
            </a:br>
            <a:endParaRPr lang="en-US" dirty="0"/>
          </a:p>
        </p:txBody>
      </p:sp>
      <p:grpSp>
        <p:nvGrpSpPr>
          <p:cNvPr id="3" name="Google Shape;387;p53">
            <a:extLst>
              <a:ext uri="{FF2B5EF4-FFF2-40B4-BE49-F238E27FC236}">
                <a16:creationId xmlns="" xmlns:a16="http://schemas.microsoft.com/office/drawing/2014/main" id="{3569E1D4-2357-5AA6-7331-190BBC4DF143}"/>
              </a:ext>
            </a:extLst>
          </p:cNvPr>
          <p:cNvGrpSpPr/>
          <p:nvPr/>
        </p:nvGrpSpPr>
        <p:grpSpPr>
          <a:xfrm>
            <a:off x="4467109" y="893618"/>
            <a:ext cx="4292427" cy="3366655"/>
            <a:chOff x="941825" y="422750"/>
            <a:chExt cx="2637600" cy="4298000"/>
          </a:xfrm>
        </p:grpSpPr>
        <p:pic>
          <p:nvPicPr>
            <p:cNvPr id="4" name="Google Shape;388;p53">
              <a:extLst>
                <a:ext uri="{FF2B5EF4-FFF2-40B4-BE49-F238E27FC236}">
                  <a16:creationId xmlns="" xmlns:a16="http://schemas.microsoft.com/office/drawing/2014/main" id="{60E83BDA-0DDE-518C-839B-4DDAF6776559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66427" t="46158" r="1720" b="46541"/>
            <a:stretch/>
          </p:blipFill>
          <p:spPr>
            <a:xfrm>
              <a:off x="941825" y="422750"/>
              <a:ext cx="2637600" cy="32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Google Shape;389;p53">
              <a:extLst>
                <a:ext uri="{FF2B5EF4-FFF2-40B4-BE49-F238E27FC236}">
                  <a16:creationId xmlns="" xmlns:a16="http://schemas.microsoft.com/office/drawing/2014/main" id="{34C40E18-364D-26D4-2994-1CA9D1322078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66427" t="46158" r="1720" b="46541"/>
            <a:stretch/>
          </p:blipFill>
          <p:spPr>
            <a:xfrm rot="10800000" flipH="1">
              <a:off x="941825" y="4400325"/>
              <a:ext cx="2637600" cy="3204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006893BD-E6F2-1980-8904-8C5EC3833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109" y="1155635"/>
            <a:ext cx="4292427" cy="286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6961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>
          <a:extLst>
            <a:ext uri="{FF2B5EF4-FFF2-40B4-BE49-F238E27FC236}">
              <a16:creationId xmlns="" xmlns:a16="http://schemas.microsoft.com/office/drawing/2014/main" id="{BEEBCBDC-F466-3197-31DA-271A93684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5">
            <a:extLst>
              <a:ext uri="{FF2B5EF4-FFF2-40B4-BE49-F238E27FC236}">
                <a16:creationId xmlns="" xmlns:a16="http://schemas.microsoft.com/office/drawing/2014/main" id="{B3C1C703-4AAF-D5D3-8D6C-382BC81EB81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4537364" y="2067438"/>
            <a:ext cx="3941618" cy="4887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CREDITS : </a:t>
            </a:r>
            <a:r>
              <a:rPr lang="en-US" sz="1200" dirty="0"/>
              <a:t>This presentation is created by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    Dipu </a:t>
            </a:r>
            <a:r>
              <a:rPr lang="en-US" sz="1200" dirty="0" err="1"/>
              <a:t>Banik</a:t>
            </a:r>
            <a:r>
              <a:rPr lang="en-US" sz="1200" dirty="0"/>
              <a:t> &amp; Md. Sejon Hossain</a:t>
            </a:r>
            <a:endParaRPr sz="1200" dirty="0"/>
          </a:p>
        </p:txBody>
      </p:sp>
      <p:grpSp>
        <p:nvGrpSpPr>
          <p:cNvPr id="539" name="Google Shape;539;p65">
            <a:extLst>
              <a:ext uri="{FF2B5EF4-FFF2-40B4-BE49-F238E27FC236}">
                <a16:creationId xmlns="" xmlns:a16="http://schemas.microsoft.com/office/drawing/2014/main" id="{1497308E-B83C-A66D-EABB-F3AD73D3AFA6}"/>
              </a:ext>
            </a:extLst>
          </p:cNvPr>
          <p:cNvGrpSpPr/>
          <p:nvPr/>
        </p:nvGrpSpPr>
        <p:grpSpPr>
          <a:xfrm>
            <a:off x="1480312" y="675409"/>
            <a:ext cx="2564652" cy="3461445"/>
            <a:chOff x="1726587" y="1474279"/>
            <a:chExt cx="2004900" cy="2715766"/>
          </a:xfrm>
        </p:grpSpPr>
        <p:sp>
          <p:nvSpPr>
            <p:cNvPr id="540" name="Google Shape;540;p65">
              <a:extLst>
                <a:ext uri="{FF2B5EF4-FFF2-40B4-BE49-F238E27FC236}">
                  <a16:creationId xmlns="" xmlns:a16="http://schemas.microsoft.com/office/drawing/2014/main" id="{C7E127F0-AE80-6A0D-632D-36AB68C49363}"/>
                </a:ext>
              </a:extLst>
            </p:cNvPr>
            <p:cNvSpPr/>
            <p:nvPr/>
          </p:nvSpPr>
          <p:spPr>
            <a:xfrm>
              <a:off x="1726587" y="1474279"/>
              <a:ext cx="2004900" cy="2715766"/>
            </a:xfrm>
            <a:custGeom>
              <a:avLst/>
              <a:gdLst/>
              <a:ahLst/>
              <a:cxnLst/>
              <a:rect l="l" t="t" r="r" b="b"/>
              <a:pathLst>
                <a:path w="18765" h="25419" extrusionOk="0">
                  <a:moveTo>
                    <a:pt x="17861" y="1055"/>
                  </a:moveTo>
                  <a:lnTo>
                    <a:pt x="17861" y="24364"/>
                  </a:lnTo>
                  <a:lnTo>
                    <a:pt x="896" y="24364"/>
                  </a:lnTo>
                  <a:lnTo>
                    <a:pt x="896" y="1055"/>
                  </a:lnTo>
                  <a:close/>
                  <a:moveTo>
                    <a:pt x="419" y="1"/>
                  </a:moveTo>
                  <a:cubicBezTo>
                    <a:pt x="185" y="1"/>
                    <a:pt x="1" y="193"/>
                    <a:pt x="1" y="428"/>
                  </a:cubicBezTo>
                  <a:lnTo>
                    <a:pt x="1" y="24992"/>
                  </a:lnTo>
                  <a:cubicBezTo>
                    <a:pt x="1" y="25226"/>
                    <a:pt x="185" y="25418"/>
                    <a:pt x="419" y="25418"/>
                  </a:cubicBezTo>
                  <a:lnTo>
                    <a:pt x="18338" y="25418"/>
                  </a:lnTo>
                  <a:cubicBezTo>
                    <a:pt x="18572" y="25418"/>
                    <a:pt x="18764" y="25226"/>
                    <a:pt x="18764" y="24992"/>
                  </a:cubicBezTo>
                  <a:lnTo>
                    <a:pt x="18764" y="428"/>
                  </a:lnTo>
                  <a:cubicBezTo>
                    <a:pt x="18764" y="193"/>
                    <a:pt x="18572" y="1"/>
                    <a:pt x="18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5">
              <a:extLst>
                <a:ext uri="{FF2B5EF4-FFF2-40B4-BE49-F238E27FC236}">
                  <a16:creationId xmlns="" xmlns:a16="http://schemas.microsoft.com/office/drawing/2014/main" id="{B56FD0B6-BA91-4715-4181-5C36F253769E}"/>
                </a:ext>
              </a:extLst>
            </p:cNvPr>
            <p:cNvSpPr/>
            <p:nvPr/>
          </p:nvSpPr>
          <p:spPr>
            <a:xfrm>
              <a:off x="2697813" y="1495800"/>
              <a:ext cx="62400" cy="6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726;p74">
            <a:extLst>
              <a:ext uri="{FF2B5EF4-FFF2-40B4-BE49-F238E27FC236}">
                <a16:creationId xmlns="" xmlns:a16="http://schemas.microsoft.com/office/drawing/2014/main" id="{2030D783-8711-8D16-F457-B8D33463A7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75957" y="742605"/>
            <a:ext cx="2735400" cy="10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sp>
        <p:nvSpPr>
          <p:cNvPr id="7" name="Google Shape;727;p74">
            <a:extLst>
              <a:ext uri="{FF2B5EF4-FFF2-40B4-BE49-F238E27FC236}">
                <a16:creationId xmlns="" xmlns:a16="http://schemas.microsoft.com/office/drawing/2014/main" id="{1D9EF5E1-2458-5F1D-94BB-5483532A680E}"/>
              </a:ext>
            </a:extLst>
          </p:cNvPr>
          <p:cNvSpPr txBox="1">
            <a:spLocks/>
          </p:cNvSpPr>
          <p:nvPr/>
        </p:nvSpPr>
        <p:spPr>
          <a:xfrm>
            <a:off x="5025693" y="2067438"/>
            <a:ext cx="3435928" cy="1297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None/>
              <a:defRPr sz="15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None/>
              <a:defRPr sz="15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None/>
              <a:defRPr sz="15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None/>
              <a:defRPr sz="15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None/>
              <a:defRPr sz="15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None/>
              <a:defRPr sz="15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None/>
              <a:defRPr sz="15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"/>
              <a:buNone/>
              <a:defRPr sz="15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>
              <a:buClr>
                <a:srgbClr val="4C2A19"/>
              </a:buClr>
              <a:buSzPts val="1100"/>
              <a:buFont typeface="Arial"/>
              <a:buNone/>
            </a:pPr>
            <a:endParaRPr lang="en-US" sz="1500" b="1" dirty="0"/>
          </a:p>
          <a:p>
            <a:pPr marL="0" indent="0">
              <a:buClr>
                <a:srgbClr val="4C2A19"/>
              </a:buClr>
              <a:buSzPts val="1100"/>
              <a:buFont typeface="Arial"/>
              <a:buNone/>
            </a:pPr>
            <a:endParaRPr lang="en-US" sz="1500" b="1" dirty="0"/>
          </a:p>
          <a:p>
            <a:pPr marL="0" indent="0">
              <a:buClr>
                <a:srgbClr val="4C2A19"/>
              </a:buClr>
              <a:buSzPts val="1100"/>
              <a:buFont typeface="Arial"/>
              <a:buNone/>
            </a:pPr>
            <a:r>
              <a:rPr lang="en-US" sz="1200" dirty="0">
                <a:hlinkClick r:id="rId3"/>
              </a:rPr>
              <a:t>22201255@uap-bd.edu</a:t>
            </a:r>
            <a:endParaRPr lang="en-US" sz="1200" dirty="0"/>
          </a:p>
          <a:p>
            <a:pPr marL="0" indent="0">
              <a:buClr>
                <a:srgbClr val="4C2A19"/>
              </a:buClr>
              <a:buSzPts val="1100"/>
              <a:buFont typeface="Arial"/>
              <a:buNone/>
            </a:pPr>
            <a:r>
              <a:rPr lang="en-US" sz="1200" dirty="0">
                <a:hlinkClick r:id="rId3"/>
              </a:rPr>
              <a:t>22201272@uap-bd.edu</a:t>
            </a:r>
            <a:endParaRPr lang="en-US" sz="1200" dirty="0"/>
          </a:p>
          <a:p>
            <a:pPr marL="0" indent="0">
              <a:buClr>
                <a:srgbClr val="4C2A19"/>
              </a:buClr>
              <a:buSzPts val="1100"/>
              <a:buFont typeface="Arial"/>
              <a:buNone/>
            </a:pPr>
            <a:r>
              <a:rPr lang="en-US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029962E4-BC6F-7F7F-78E2-809F17C908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9809" y="795324"/>
            <a:ext cx="2333152" cy="321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96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>
          <a:extLst>
            <a:ext uri="{FF2B5EF4-FFF2-40B4-BE49-F238E27FC236}">
              <a16:creationId xmlns="" xmlns:a16="http://schemas.microsoft.com/office/drawing/2014/main" id="{566BDB19-630B-32E4-3A6D-270D02601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="" xmlns:a16="http://schemas.microsoft.com/office/drawing/2014/main" id="{7DFA2739-2B54-4D5C-9DC8-C9A580DB36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5268285"/>
              </p:ext>
            </p:extLst>
          </p:nvPr>
        </p:nvGraphicFramePr>
        <p:xfrm>
          <a:off x="1544782" y="1339850"/>
          <a:ext cx="5405755" cy="2468880"/>
        </p:xfrm>
        <a:graphic>
          <a:graphicData uri="http://schemas.openxmlformats.org/drawingml/2006/table">
            <a:tbl>
              <a:tblPr firstRow="1" bandRow="1">
                <a:tableStyleId>{9A755BB0-0666-4B78-844C-BB727C9743E3}</a:tableStyleId>
              </a:tblPr>
              <a:tblGrid>
                <a:gridCol w="2709166">
                  <a:extLst>
                    <a:ext uri="{9D8B030D-6E8A-4147-A177-3AD203B41FA5}">
                      <a16:colId xmlns="" xmlns:a16="http://schemas.microsoft.com/office/drawing/2014/main" val="3756731579"/>
                    </a:ext>
                  </a:extLst>
                </a:gridCol>
                <a:gridCol w="2696589">
                  <a:extLst>
                    <a:ext uri="{9D8B030D-6E8A-4147-A177-3AD203B41FA5}">
                      <a16:colId xmlns="" xmlns:a16="http://schemas.microsoft.com/office/drawing/2014/main" val="7901199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u="none" dirty="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Presented By :</a:t>
                      </a:r>
                    </a:p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u="none" dirty="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               </a:t>
                      </a:r>
                      <a:r>
                        <a:rPr lang="en-US" sz="2400" u="none" dirty="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Presented To :</a:t>
                      </a:r>
                    </a:p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672363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" sz="1400" b="1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  Name : </a:t>
                      </a:r>
                      <a:r>
                        <a:rPr lang="en" sz="1400" b="0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Dipu banik</a:t>
                      </a:r>
                    </a:p>
                    <a:p>
                      <a:r>
                        <a:rPr lang="en" sz="1400" b="0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                   Md. Sejon Hossain </a:t>
                      </a:r>
                    </a:p>
                    <a:p>
                      <a:endParaRPr lang="en" sz="1400" b="1" u="none" dirty="0">
                        <a:solidFill>
                          <a:schemeClr val="dk1"/>
                        </a:solidFill>
                        <a:latin typeface="Archivo"/>
                        <a:cs typeface="Archivo"/>
                        <a:sym typeface="Archivo"/>
                      </a:endParaRPr>
                    </a:p>
                    <a:p>
                      <a:r>
                        <a:rPr lang="en" sz="1400" b="1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  Id : </a:t>
                      </a:r>
                      <a:r>
                        <a:rPr lang="en" sz="1400" b="0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22201255</a:t>
                      </a:r>
                    </a:p>
                    <a:p>
                      <a:r>
                        <a:rPr lang="en" sz="1400" b="0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          22201272</a:t>
                      </a:r>
                    </a:p>
                    <a:p>
                      <a:endParaRPr lang="en" sz="1400" b="1" u="none" dirty="0">
                        <a:solidFill>
                          <a:schemeClr val="dk1"/>
                        </a:solidFill>
                        <a:latin typeface="Archivo"/>
                        <a:cs typeface="Archivo"/>
                        <a:sym typeface="Archivo"/>
                      </a:endParaRPr>
                    </a:p>
                    <a:p>
                      <a:r>
                        <a:rPr lang="en" sz="1400" b="1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  Section : </a:t>
                      </a:r>
                      <a:r>
                        <a:rPr lang="en" sz="1400" b="0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E2</a:t>
                      </a:r>
                      <a:endParaRPr lang="en" sz="1400" b="1" u="none" dirty="0">
                        <a:solidFill>
                          <a:schemeClr val="dk1"/>
                        </a:solidFill>
                        <a:latin typeface="Archivo"/>
                        <a:cs typeface="Archivo"/>
                        <a:sym typeface="Archivo"/>
                      </a:endParaRPr>
                    </a:p>
                    <a:p>
                      <a:r>
                        <a:rPr lang="en" sz="1400" b="1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  Group Name </a:t>
                      </a:r>
                      <a:r>
                        <a:rPr lang="en" sz="1400" b="1" u="none" dirty="0" smtClean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: Binary Brain</a:t>
                      </a:r>
                      <a:endParaRPr lang="en-US" u="none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" sz="1400" b="0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                          Alif Ruslam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b="1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                           Lecturer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b="1" u="none" dirty="0">
                          <a:solidFill>
                            <a:schemeClr val="dk1"/>
                          </a:solidFill>
                          <a:latin typeface="Archivo"/>
                          <a:cs typeface="Archivo"/>
                          <a:sym typeface="Archivo"/>
                        </a:rPr>
                        <a:t>                           CSE, UAP</a:t>
                      </a:r>
                    </a:p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961719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009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="" xmlns:a16="http://schemas.microsoft.com/office/drawing/2014/main" id="{393DA80F-8333-F411-9E77-A33F23C09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>
            <a:extLst>
              <a:ext uri="{FF2B5EF4-FFF2-40B4-BE49-F238E27FC236}">
                <a16:creationId xmlns="" xmlns:a16="http://schemas.microsoft.com/office/drawing/2014/main" id="{75BEE4AC-F31D-DCC2-E011-C4D0BA668A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 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81002E5-E65F-75E3-0074-22D39C9FCF34}"/>
              </a:ext>
            </a:extLst>
          </p:cNvPr>
          <p:cNvSpPr txBox="1"/>
          <p:nvPr/>
        </p:nvSpPr>
        <p:spPr>
          <a:xfrm>
            <a:off x="955964" y="1569027"/>
            <a:ext cx="661526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800" b="1" i="0" dirty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Introduction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800" b="1" i="0" dirty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ER(Entity Relationship)Diagram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800" b="1" i="0" dirty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Schema Diagram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800" b="1" i="0" dirty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Entities And Attributes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800" b="1" i="0" dirty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Entity Relationships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800" b="1" i="0" dirty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Queries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800" b="1" i="0" dirty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Importance of Movie Recommendation </a:t>
            </a:r>
            <a:r>
              <a:rPr lang="en-US" sz="1800" b="1" i="0" dirty="0" smtClean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Database Management</a:t>
            </a:r>
            <a:r>
              <a:rPr lang="en-US" sz="1800" b="1" dirty="0" smtClean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 S</a:t>
            </a:r>
            <a:r>
              <a:rPr lang="en-US" sz="1800" b="1" i="0" dirty="0" smtClean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ystem </a:t>
            </a:r>
            <a:endParaRPr lang="en-US" sz="1800" b="1" i="0" dirty="0">
              <a:solidFill>
                <a:schemeClr val="tx1"/>
              </a:solidFill>
              <a:latin typeface="Archivo" panose="020B0604020202020204" charset="0"/>
              <a:cs typeface="Archivo" panose="020B0604020202020204" charset="0"/>
            </a:endParaRP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1800" b="1" i="0" dirty="0">
                <a:solidFill>
                  <a:schemeClr val="tx1"/>
                </a:solidFill>
                <a:latin typeface="Archivo" panose="020B0604020202020204" charset="0"/>
                <a:cs typeface="Archivo" panose="020B060402020202020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37708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>
            <a:spLocks noGrp="1"/>
          </p:cNvSpPr>
          <p:nvPr>
            <p:ph type="title"/>
          </p:nvPr>
        </p:nvSpPr>
        <p:spPr>
          <a:xfrm>
            <a:off x="713225" y="1336463"/>
            <a:ext cx="4365300" cy="97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92" name="Google Shape;292;p45"/>
          <p:cNvSpPr txBox="1">
            <a:spLocks noGrp="1"/>
          </p:cNvSpPr>
          <p:nvPr>
            <p:ph type="subTitle" idx="1"/>
          </p:nvPr>
        </p:nvSpPr>
        <p:spPr>
          <a:xfrm>
            <a:off x="713225" y="2241938"/>
            <a:ext cx="4365300" cy="15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4C2A19"/>
              </a:buClr>
              <a:buSzPts val="1100"/>
            </a:pPr>
            <a:r>
              <a:rPr lang="en-US" dirty="0"/>
              <a:t>A Movie </a:t>
            </a:r>
            <a:r>
              <a:rPr lang="en-US" dirty="0" smtClean="0"/>
              <a:t>Recommendation </a:t>
            </a:r>
            <a:r>
              <a:rPr lang="en-US" dirty="0"/>
              <a:t>Database Management</a:t>
            </a:r>
            <a:r>
              <a:rPr lang="en-US" dirty="0" smtClean="0"/>
              <a:t> </a:t>
            </a:r>
            <a:r>
              <a:rPr lang="en-US" dirty="0"/>
              <a:t>System suggests movies to users based on their preferences. It enhances user experience by reducing the time to search for movies.</a:t>
            </a:r>
          </a:p>
        </p:txBody>
      </p:sp>
      <p:grpSp>
        <p:nvGrpSpPr>
          <p:cNvPr id="294" name="Google Shape;294;p45"/>
          <p:cNvGrpSpPr/>
          <p:nvPr/>
        </p:nvGrpSpPr>
        <p:grpSpPr>
          <a:xfrm>
            <a:off x="5556975" y="422750"/>
            <a:ext cx="2637600" cy="4298000"/>
            <a:chOff x="5556975" y="422750"/>
            <a:chExt cx="2637600" cy="4298000"/>
          </a:xfrm>
        </p:grpSpPr>
        <p:pic>
          <p:nvPicPr>
            <p:cNvPr id="295" name="Google Shape;295;p45"/>
            <p:cNvPicPr preferRelativeResize="0"/>
            <p:nvPr/>
          </p:nvPicPr>
          <p:blipFill rotWithShape="1">
            <a:blip r:embed="rId3">
              <a:alphaModFix/>
            </a:blip>
            <a:srcRect l="66427" t="46158" r="1720" b="46541"/>
            <a:stretch/>
          </p:blipFill>
          <p:spPr>
            <a:xfrm>
              <a:off x="5556975" y="422750"/>
              <a:ext cx="2637600" cy="32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6" name="Google Shape;296;p45"/>
            <p:cNvPicPr preferRelativeResize="0"/>
            <p:nvPr/>
          </p:nvPicPr>
          <p:blipFill rotWithShape="1">
            <a:blip r:embed="rId3">
              <a:alphaModFix/>
            </a:blip>
            <a:srcRect l="66427" t="46158" r="1720" b="46541"/>
            <a:stretch/>
          </p:blipFill>
          <p:spPr>
            <a:xfrm rot="10800000" flipH="1">
              <a:off x="5556975" y="4400325"/>
              <a:ext cx="2637600" cy="3204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Picture Placeholder 6">
            <a:extLst>
              <a:ext uri="{FF2B5EF4-FFF2-40B4-BE49-F238E27FC236}">
                <a16:creationId xmlns="" xmlns:a16="http://schemas.microsoft.com/office/drawing/2014/main" id="{F433251E-4582-7BD3-5752-0D21F2B4A8D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t="3283" b="3283"/>
          <a:stretch>
            <a:fillRect/>
          </a:stretch>
        </p:blipFill>
        <p:spPr/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>
          <a:extLst>
            <a:ext uri="{FF2B5EF4-FFF2-40B4-BE49-F238E27FC236}">
              <a16:creationId xmlns="" xmlns:a16="http://schemas.microsoft.com/office/drawing/2014/main" id="{C7510DB4-7F9E-072B-3AFB-5ECC8D401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6">
            <a:extLst>
              <a:ext uri="{FF2B5EF4-FFF2-40B4-BE49-F238E27FC236}">
                <a16:creationId xmlns="" xmlns:a16="http://schemas.microsoft.com/office/drawing/2014/main" id="{301915FA-7EF5-93B2-8603-722CFBFCCA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270164" y="206033"/>
            <a:ext cx="4073236" cy="8226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ER Diagram</a:t>
            </a:r>
            <a:r>
              <a:rPr lang="en" sz="2400" dirty="0"/>
              <a:t/>
            </a:r>
            <a:br>
              <a:rPr lang="en" sz="2400" dirty="0"/>
            </a:br>
            <a:r>
              <a:rPr lang="en" sz="2400" dirty="0"/>
              <a:t>(Entity Relation Diagram)</a:t>
            </a:r>
            <a:endParaRPr sz="2400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1C680CC0-133C-7849-C816-1EAEF9C0D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473" y="103324"/>
            <a:ext cx="5008417" cy="466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171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>
          <a:extLst>
            <a:ext uri="{FF2B5EF4-FFF2-40B4-BE49-F238E27FC236}">
              <a16:creationId xmlns="" xmlns:a16="http://schemas.microsoft.com/office/drawing/2014/main" id="{BED80B40-1929-15E4-3252-A3C325BBF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6">
            <a:extLst>
              <a:ext uri="{FF2B5EF4-FFF2-40B4-BE49-F238E27FC236}">
                <a16:creationId xmlns="" xmlns:a16="http://schemas.microsoft.com/office/drawing/2014/main" id="{D9DA66DB-9FA9-A5D3-E047-FB0A473325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211566" y="370379"/>
            <a:ext cx="358861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Schema Diagram</a:t>
            </a:r>
            <a:endParaRPr sz="3500"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28C6173D-BC2E-68E6-FB0E-F82204425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009" y="291936"/>
            <a:ext cx="5596259" cy="45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731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Entites &amp; Attributes</a:t>
            </a:r>
            <a:endParaRPr dirty="0"/>
          </a:p>
        </p:txBody>
      </p:sp>
      <p:sp>
        <p:nvSpPr>
          <p:cNvPr id="329" name="Google Shape;329;p49"/>
          <p:cNvSpPr txBox="1">
            <a:spLocks noGrp="1"/>
          </p:cNvSpPr>
          <p:nvPr>
            <p:ph type="subTitle" idx="1"/>
          </p:nvPr>
        </p:nvSpPr>
        <p:spPr>
          <a:xfrm>
            <a:off x="713225" y="1245975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Genres </a:t>
            </a:r>
            <a:endParaRPr dirty="0"/>
          </a:p>
        </p:txBody>
      </p:sp>
      <p:sp>
        <p:nvSpPr>
          <p:cNvPr id="330" name="Google Shape;330;p49"/>
          <p:cNvSpPr txBox="1">
            <a:spLocks noGrp="1"/>
          </p:cNvSpPr>
          <p:nvPr>
            <p:ph type="subTitle" idx="2"/>
          </p:nvPr>
        </p:nvSpPr>
        <p:spPr>
          <a:xfrm>
            <a:off x="713224" y="1590698"/>
            <a:ext cx="8358039" cy="4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Attributes : </a:t>
            </a:r>
            <a:r>
              <a:rPr lang="en" dirty="0"/>
              <a:t>genre_id (pk) ,genre_name 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Purpose : </a:t>
            </a:r>
            <a:r>
              <a:rPr lang="en-US" dirty="0"/>
              <a:t>Contain the data  of available genres in the </a:t>
            </a:r>
            <a:r>
              <a:rPr lang="en" dirty="0"/>
              <a:t>System</a:t>
            </a:r>
            <a:endParaRPr dirty="0"/>
          </a:p>
        </p:txBody>
      </p:sp>
      <p:sp>
        <p:nvSpPr>
          <p:cNvPr id="331" name="Google Shape;331;p49"/>
          <p:cNvSpPr txBox="1">
            <a:spLocks noGrp="1"/>
          </p:cNvSpPr>
          <p:nvPr>
            <p:ph type="subTitle" idx="3"/>
          </p:nvPr>
        </p:nvSpPr>
        <p:spPr>
          <a:xfrm>
            <a:off x="713225" y="2403266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Directors</a:t>
            </a:r>
            <a:endParaRPr dirty="0"/>
          </a:p>
        </p:txBody>
      </p:sp>
      <p:sp>
        <p:nvSpPr>
          <p:cNvPr id="332" name="Google Shape;332;p49"/>
          <p:cNvSpPr txBox="1">
            <a:spLocks noGrp="1"/>
          </p:cNvSpPr>
          <p:nvPr>
            <p:ph type="subTitle" idx="4"/>
          </p:nvPr>
        </p:nvSpPr>
        <p:spPr>
          <a:xfrm>
            <a:off x="713225" y="2747999"/>
            <a:ext cx="8358038" cy="691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Attributes : </a:t>
            </a:r>
            <a:r>
              <a:rPr lang="en-US" dirty="0" err="1"/>
              <a:t>director_id</a:t>
            </a:r>
            <a:r>
              <a:rPr lang="en-US" dirty="0"/>
              <a:t> (pk), name, Date of birth, nationality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Purpose : </a:t>
            </a:r>
            <a:r>
              <a:rPr lang="en-US" dirty="0"/>
              <a:t>Contain the data  of directors in the </a:t>
            </a:r>
            <a:r>
              <a:rPr lang="en" dirty="0"/>
              <a:t>System</a:t>
            </a:r>
            <a:endParaRPr lang="en-US" b="1" dirty="0"/>
          </a:p>
        </p:txBody>
      </p:sp>
      <p:sp>
        <p:nvSpPr>
          <p:cNvPr id="333" name="Google Shape;333;p49"/>
          <p:cNvSpPr txBox="1">
            <a:spLocks noGrp="1"/>
          </p:cNvSpPr>
          <p:nvPr>
            <p:ph type="subTitle" idx="5"/>
          </p:nvPr>
        </p:nvSpPr>
        <p:spPr>
          <a:xfrm>
            <a:off x="713251" y="3560566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Actors</a:t>
            </a:r>
            <a:endParaRPr dirty="0"/>
          </a:p>
        </p:txBody>
      </p:sp>
      <p:sp>
        <p:nvSpPr>
          <p:cNvPr id="334" name="Google Shape;334;p49"/>
          <p:cNvSpPr txBox="1">
            <a:spLocks noGrp="1"/>
          </p:cNvSpPr>
          <p:nvPr>
            <p:ph type="subTitle" idx="6"/>
          </p:nvPr>
        </p:nvSpPr>
        <p:spPr>
          <a:xfrm>
            <a:off x="713251" y="3905299"/>
            <a:ext cx="8139803" cy="793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Attributes : </a:t>
            </a:r>
            <a:r>
              <a:rPr lang="en-US" dirty="0" err="1"/>
              <a:t>actor_id</a:t>
            </a:r>
            <a:r>
              <a:rPr lang="en-US" dirty="0"/>
              <a:t> (pk), name, </a:t>
            </a:r>
            <a:r>
              <a:rPr lang="en-US" dirty="0" err="1"/>
              <a:t>birth_date</a:t>
            </a:r>
            <a:r>
              <a:rPr lang="en-US" dirty="0"/>
              <a:t> ,nationality, </a:t>
            </a:r>
            <a:r>
              <a:rPr lang="en-US" dirty="0" err="1"/>
              <a:t>total_movie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Purpose :  </a:t>
            </a:r>
            <a:r>
              <a:rPr lang="en-US" dirty="0"/>
              <a:t>Contain the data of actors in the system. 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>
          <a:extLst>
            <a:ext uri="{FF2B5EF4-FFF2-40B4-BE49-F238E27FC236}">
              <a16:creationId xmlns="" xmlns:a16="http://schemas.microsoft.com/office/drawing/2014/main" id="{B6F598D2-4F68-A281-1226-E36CE0782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>
            <a:extLst>
              <a:ext uri="{FF2B5EF4-FFF2-40B4-BE49-F238E27FC236}">
                <a16:creationId xmlns="" xmlns:a16="http://schemas.microsoft.com/office/drawing/2014/main" id="{C661B507-7837-3895-6131-4FD24256FA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Entities &amp; Attributes</a:t>
            </a:r>
            <a:endParaRPr dirty="0"/>
          </a:p>
        </p:txBody>
      </p:sp>
      <p:sp>
        <p:nvSpPr>
          <p:cNvPr id="329" name="Google Shape;329;p49">
            <a:extLst>
              <a:ext uri="{FF2B5EF4-FFF2-40B4-BE49-F238E27FC236}">
                <a16:creationId xmlns="" xmlns:a16="http://schemas.microsoft.com/office/drawing/2014/main" id="{228CDD19-1786-3A26-799C-20D24D168A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245975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Awards</a:t>
            </a:r>
            <a:endParaRPr dirty="0"/>
          </a:p>
        </p:txBody>
      </p:sp>
      <p:sp>
        <p:nvSpPr>
          <p:cNvPr id="330" name="Google Shape;330;p49">
            <a:extLst>
              <a:ext uri="{FF2B5EF4-FFF2-40B4-BE49-F238E27FC236}">
                <a16:creationId xmlns="" xmlns:a16="http://schemas.microsoft.com/office/drawing/2014/main" id="{EC42785A-9854-F080-E328-084B0340A62F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13224" y="1590697"/>
            <a:ext cx="8430775" cy="7255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Attributes : </a:t>
            </a:r>
            <a:r>
              <a:rPr lang="en" dirty="0"/>
              <a:t>award_id, award_name, category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Purpose : </a:t>
            </a:r>
            <a:r>
              <a:rPr lang="en" dirty="0"/>
              <a:t>Contain the data  of awards in the system </a:t>
            </a:r>
            <a:endParaRPr dirty="0"/>
          </a:p>
        </p:txBody>
      </p:sp>
      <p:sp>
        <p:nvSpPr>
          <p:cNvPr id="331" name="Google Shape;331;p49">
            <a:extLst>
              <a:ext uri="{FF2B5EF4-FFF2-40B4-BE49-F238E27FC236}">
                <a16:creationId xmlns="" xmlns:a16="http://schemas.microsoft.com/office/drawing/2014/main" id="{EEF0A681-787B-0989-D059-AB4E2C8B88A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13225" y="2403266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Platforms</a:t>
            </a:r>
            <a:endParaRPr dirty="0"/>
          </a:p>
        </p:txBody>
      </p:sp>
      <p:sp>
        <p:nvSpPr>
          <p:cNvPr id="332" name="Google Shape;332;p49">
            <a:extLst>
              <a:ext uri="{FF2B5EF4-FFF2-40B4-BE49-F238E27FC236}">
                <a16:creationId xmlns="" xmlns:a16="http://schemas.microsoft.com/office/drawing/2014/main" id="{D6C7F16F-F1F7-6BF2-DB83-5FCE01153848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13225" y="2747999"/>
            <a:ext cx="8430774" cy="725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Attributes : </a:t>
            </a:r>
            <a:r>
              <a:rPr lang="en" dirty="0"/>
              <a:t>platform_id, platform_name, subscription_cost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Purpose : </a:t>
            </a:r>
            <a:r>
              <a:rPr lang="en" dirty="0"/>
              <a:t>Contain the data of platforms in the system  </a:t>
            </a:r>
            <a:endParaRPr dirty="0"/>
          </a:p>
        </p:txBody>
      </p:sp>
      <p:sp>
        <p:nvSpPr>
          <p:cNvPr id="333" name="Google Shape;333;p49">
            <a:extLst>
              <a:ext uri="{FF2B5EF4-FFF2-40B4-BE49-F238E27FC236}">
                <a16:creationId xmlns="" xmlns:a16="http://schemas.microsoft.com/office/drawing/2014/main" id="{167D7A4F-0CB0-1F4D-8C44-56ECF1FBD89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13251" y="3560566"/>
            <a:ext cx="43764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Critics</a:t>
            </a:r>
            <a:endParaRPr dirty="0"/>
          </a:p>
        </p:txBody>
      </p:sp>
      <p:sp>
        <p:nvSpPr>
          <p:cNvPr id="334" name="Google Shape;334;p49">
            <a:extLst>
              <a:ext uri="{FF2B5EF4-FFF2-40B4-BE49-F238E27FC236}">
                <a16:creationId xmlns="" xmlns:a16="http://schemas.microsoft.com/office/drawing/2014/main" id="{66A17FD3-E370-02A1-DDE2-5E556EC05C54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713252" y="3905299"/>
            <a:ext cx="8430748" cy="793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Attributes : </a:t>
            </a:r>
            <a:r>
              <a:rPr lang="en" dirty="0"/>
              <a:t>critics_id, critics_name, email, join_date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Purpose : </a:t>
            </a:r>
            <a:r>
              <a:rPr lang="en" dirty="0"/>
              <a:t>Contain the data of critics in the sytem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7526375"/>
      </p:ext>
    </p:extLst>
  </p:cSld>
  <p:clrMapOvr>
    <a:masterClrMapping/>
  </p:clrMapOvr>
</p:sld>
</file>

<file path=ppt/theme/theme1.xml><?xml version="1.0" encoding="utf-8"?>
<a:theme xmlns:a="http://schemas.openxmlformats.org/drawingml/2006/main" name="Happy Global Day for Audiovisual Heritage by Slidesgo">
  <a:themeElements>
    <a:clrScheme name="Simple Light">
      <a:dk1>
        <a:srgbClr val="F5EEDB"/>
      </a:dk1>
      <a:lt1>
        <a:srgbClr val="424441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5EED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159</TotalTime>
  <Words>804</Words>
  <Application>Microsoft Office PowerPoint</Application>
  <PresentationFormat>On-screen Show (16:9)</PresentationFormat>
  <Paragraphs>154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Times New Roman</vt:lpstr>
      <vt:lpstr>Anton</vt:lpstr>
      <vt:lpstr>Arial</vt:lpstr>
      <vt:lpstr>Didact Gothic</vt:lpstr>
      <vt:lpstr>DM Serif Display</vt:lpstr>
      <vt:lpstr>Algerian</vt:lpstr>
      <vt:lpstr>Archivo</vt:lpstr>
      <vt:lpstr>Wingdings</vt:lpstr>
      <vt:lpstr>Happy Global Day for Audiovisual Heritage by Slidesgo</vt:lpstr>
      <vt:lpstr>  Welcome</vt:lpstr>
      <vt:lpstr>MOVIE RECOMMENDATION DATABASE MANAGEMENT SYSTEM</vt:lpstr>
      <vt:lpstr>PowerPoint Presentation</vt:lpstr>
      <vt:lpstr>Table of Content </vt:lpstr>
      <vt:lpstr>INTRODUCTION</vt:lpstr>
      <vt:lpstr>ER Diagram (Entity Relation Diagram)</vt:lpstr>
      <vt:lpstr>Schema Diagram</vt:lpstr>
      <vt:lpstr>Entites &amp; Attributes</vt:lpstr>
      <vt:lpstr>Entities &amp; Attributes</vt:lpstr>
      <vt:lpstr>Entities &amp; Attributes</vt:lpstr>
      <vt:lpstr>Entities &amp; Attributes</vt:lpstr>
      <vt:lpstr>Entitiy Relationships</vt:lpstr>
      <vt:lpstr>Entitiy Relationships</vt:lpstr>
      <vt:lpstr>How recommendation are generated ?</vt:lpstr>
      <vt:lpstr>Queries &amp; Output</vt:lpstr>
      <vt:lpstr>Queries &amp; Output</vt:lpstr>
      <vt:lpstr>Queries &amp; Output</vt:lpstr>
      <vt:lpstr>Queries &amp; Output</vt:lpstr>
      <vt:lpstr>Importance of Movie Recommendation Database Management System</vt:lpstr>
      <vt:lpstr>Conclusion</vt:lpstr>
      <vt:lpstr>RESOURCES</vt:lpstr>
      <vt:lpstr>  Do you have any questions? 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RECOMMENDATION SYSTEM</dc:title>
  <dc:creator>REZ 1</dc:creator>
  <cp:lastModifiedBy>Microsoft account</cp:lastModifiedBy>
  <cp:revision>18</cp:revision>
  <dcterms:modified xsi:type="dcterms:W3CDTF">2024-12-04T21:38:20Z</dcterms:modified>
</cp:coreProperties>
</file>